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6"/>
    <p:sldId id="257" r:id="rId5"/>
    <p:sldId id="258" r:id="rId4"/>
    <p:sldId id="259" r:id="rId3"/>
    <p:sldId id="260" r:id="rId2"/>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نموذج" id="{d326dffa-4528-c323-d390-c46a4a8ff4ad}">
          <p14:sldIdLst>
            <p14:sldId id="256"/>
            <p14:sldId id="257"/>
            <p14:sldId id="258"/>
            <p14:sldId id="259"/>
            <p14:sldId id="26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5.xml"/><Relationship Id="rId3" Type="http://schemas.openxmlformats.org/officeDocument/2006/relationships/slide" Target="slides/slide4.xml"/><Relationship Id="rId4" Type="http://schemas.openxmlformats.org/officeDocument/2006/relationships/slide" Target="slides/slide3.xml"/><Relationship Id="rId5" Type="http://schemas.openxmlformats.org/officeDocument/2006/relationships/slide" Target="slides/slide2.xml"/><Relationship Id="rId6" Type="http://schemas.openxmlformats.org/officeDocument/2006/relationships/slide" Target="slides/slide1.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1006-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غلاف الدرس">
    <p:bg>
      <p:bgPr>
        <a:solidFill>
          <a:srgbClr val="0B2242"/>
        </a:solidFill>
      </p:bgPr>
    </p:bg>
    <p:spTree>
      <p:nvGrpSpPr>
        <p:cNvPr id="1" name=""/>
        <p:cNvGrpSpPr/>
        <p:nvPr/>
      </p:nvGrpSpPr>
      <p:grpSpPr>
        <a:xfrm>
          <a:off x="0" y="0"/>
          <a:ext cx="0" cy="0"/>
          <a:chOff x="0" y="0"/>
          <a:chExt cx="0" cy="0"/>
        </a:xfrm>
      </p:grpSpPr>
      <p:pic>
        <p:nvPicPr>
          <p:cNvPr id="2" name="Image 0" descr="/tmp/claude-0/-home-claude/19570fe6-a11a-544f-81e5-5e225fe6dd19/scratchpad/ppt/badge.png">    </p:cNvPr>
          <p:cNvPicPr>
            <a:picLocks noChangeAspect="1"/>
          </p:cNvPicPr>
          <p:nvPr/>
        </p:nvPicPr>
        <p:blipFill>
          <a:blip r:embed="rId1"/>
          <a:stretch>
            <a:fillRect/>
          </a:stretch>
        </p:blipFill>
        <p:spPr>
          <a:xfrm>
            <a:off x="411480" y="548640"/>
            <a:ext cx="3840480" cy="3840480"/>
          </a:xfrm>
          <a:prstGeom prst="rect">
            <a:avLst/>
          </a:prstGeom>
        </p:spPr>
      </p:pic>
      <p:sp>
        <p:nvSpPr>
          <p:cNvPr id="3" name="Shape 0"/>
          <p:cNvSpPr/>
          <p:nvPr/>
        </p:nvSpPr>
        <p:spPr>
          <a:xfrm>
            <a:off x="4572000" y="2788920"/>
            <a:ext cx="4160520" cy="27432"/>
          </a:xfrm>
          <a:prstGeom prst="rect">
            <a:avLst/>
          </a:prstGeom>
          <a:solidFill>
            <a:srgbClr val="C9A24A"/>
          </a:solidFill>
          <a:ln/>
        </p:spPr>
      </p:sp>
      <p:sp>
        <p:nvSpPr>
          <p:cNvPr id="4" name="Text 1"/>
          <p:cNvSpPr/>
          <p:nvPr/>
        </p:nvSpPr>
        <p:spPr>
          <a:xfrm>
            <a:off x="4480560" y="4526280"/>
            <a:ext cx="4297680" cy="365760"/>
          </a:xfrm>
          <a:prstGeom prst="rect">
            <a:avLst/>
          </a:prstGeom>
          <a:noFill/>
          <a:ln/>
        </p:spPr>
        <p:txBody>
          <a:bodyPr wrap="square" rtlCol="0" anchor="ctr"/>
          <a:lstStyle/>
          <a:p>
            <a:pPr algn="r" indent="0" marL="0">
              <a:buNone/>
            </a:pPr>
            <a:r>
              <a:rPr lang="en-US" sz="1300" dirty="0">
                <a:solidFill>
                  <a:srgbClr val="C9A24A"/>
                </a:solidFill>
              </a:rPr>
              <a:t>ذ. أحمد بوعمود — مؤسسة الحنان الخاصة | ⁦2026-2027⁩</a:t>
            </a:r>
            <a:endParaRPr lang="en-US" sz="1300" dirty="0"/>
          </a:p>
        </p:txBody>
      </p:sp>
      <p:sp>
        <p:nvSpPr>
          <p:cNvPr id="5" name="Text 2"/>
          <p:cNvSpPr/>
          <p:nvPr>
            <p:ph idx="103" type="body" hasCustomPrompt="1"/>
          </p:nvPr>
        </p:nvSpPr>
        <p:spPr>
          <a:xfrm>
            <a:off x="4572000" y="685800"/>
            <a:ext cx="4160520" cy="502920"/>
          </a:xfrm>
          <a:prstGeom prst="rect">
            <a:avLst/>
          </a:prstGeom>
          <a:noFill/>
          <a:ln/>
        </p:spPr>
        <p:txBody>
          <a:bodyPr wrap="square" rtlCol="0"/>
          <a:lstStyle>
            <a:lvl1pPr rtl="1" algn="r" indent="0" marL="0">
              <a:buNone/>
              <a:defRPr lang="en-US" sz="2000" b="1" dirty="0">
                <a:solidFill>
                  <a:srgbClr val="C9A24A"/>
                </a:solidFill>
              </a:defRPr>
            </a:lvl1pPr>
          </a:lstStyle>
          <a:p>
            <a:pPr algn="r" indent="0" marL="0">
              <a:buNone/>
            </a:pPr>
            <a:r>
              <a:rPr lang="en-US" sz="2000" b="1" dirty="0">
                <a:solidFill>
                  <a:srgbClr val="C9A24A"/>
                </a:solidFill>
              </a:rPr>
              <a:t>المستوى | المكوّن</a:t>
            </a:r>
            <a:endParaRPr lang="en-US" sz="2000" dirty="0"/>
          </a:p>
        </p:txBody>
      </p:sp>
      <p:sp>
        <p:nvSpPr>
          <p:cNvPr id="6" name="Text 2"/>
          <p:cNvSpPr/>
          <p:nvPr>
            <p:ph idx="104" type="title" hasCustomPrompt="1"/>
          </p:nvPr>
        </p:nvSpPr>
        <p:spPr>
          <a:xfrm>
            <a:off x="4572000" y="1188720"/>
            <a:ext cx="4160520" cy="1554480"/>
          </a:xfrm>
          <a:prstGeom prst="rect">
            <a:avLst/>
          </a:prstGeom>
          <a:noFill/>
          <a:ln/>
        </p:spPr>
        <p:txBody>
          <a:bodyPr wrap="square" rtlCol="0"/>
          <a:lstStyle>
            <a:lvl1pPr rtl="1" algn="r" indent="0" marL="0">
              <a:buNone/>
              <a:defRPr lang="en-US" sz="4000" b="1" dirty="0">
                <a:solidFill>
                  <a:srgbClr val="FFFFFF"/>
                </a:solidFill>
              </a:defRPr>
            </a:lvl1pPr>
          </a:lstStyle>
          <a:p>
            <a:pPr algn="r" indent="0" marL="0">
              <a:buNone/>
            </a:pPr>
            <a:r>
              <a:rPr lang="en-US" sz="4000" b="1" dirty="0">
                <a:solidFill>
                  <a:srgbClr val="FFFFFF"/>
                </a:solidFill>
              </a:rPr>
              <a:t>عنوان الدرس</a:t>
            </a:r>
            <a:endParaRPr lang="en-US" sz="4000" dirty="0"/>
          </a:p>
        </p:txBody>
      </p:sp>
      <p:sp>
        <p:nvSpPr>
          <p:cNvPr id="7" name="Text 2"/>
          <p:cNvSpPr/>
          <p:nvPr>
            <p:ph idx="105" type="body" hasCustomPrompt="1"/>
          </p:nvPr>
        </p:nvSpPr>
        <p:spPr>
          <a:xfrm>
            <a:off x="4572000" y="2926080"/>
            <a:ext cx="4160520" cy="1188720"/>
          </a:xfrm>
          <a:prstGeom prst="rect">
            <a:avLst/>
          </a:prstGeom>
          <a:noFill/>
          <a:ln/>
        </p:spPr>
        <p:txBody>
          <a:bodyPr wrap="square" rtlCol="0"/>
          <a:lstStyle>
            <a:lvl1pPr rtl="1" algn="r" indent="0" marL="0">
              <a:buNone/>
              <a:defRPr lang="en-US" sz="2000" dirty="0">
                <a:solidFill>
                  <a:srgbClr val="DCE3EE"/>
                </a:solidFill>
              </a:defRPr>
            </a:lvl1pPr>
          </a:lstStyle>
          <a:p>
            <a:pPr algn="r" indent="0" marL="0">
              <a:buNone/>
            </a:pPr>
            <a:r>
              <a:rPr lang="en-US" sz="2000" dirty="0">
                <a:solidFill>
                  <a:srgbClr val="DCE3EE"/>
                </a:solidFill>
              </a:rPr>
              <a:t>الوحدة أو الإشكالية</a:t>
            </a:r>
            <a:endParaRPr lang="en-US" sz="2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محور">
    <p:bg>
      <p:bgPr>
        <a:solidFill>
          <a:srgbClr val="0B2242"/>
        </a:solidFill>
      </p:bgPr>
    </p:bg>
    <p:spTree>
      <p:nvGrpSpPr>
        <p:cNvPr id="1" name=""/>
        <p:cNvGrpSpPr/>
        <p:nvPr/>
      </p:nvGrpSpPr>
      <p:grpSpPr>
        <a:xfrm>
          <a:off x="0" y="0"/>
          <a:ext cx="0" cy="0"/>
          <a:chOff x="0" y="0"/>
          <a:chExt cx="0" cy="0"/>
        </a:xfrm>
      </p:grpSpPr>
      <p:pic>
        <p:nvPicPr>
          <p:cNvPr id="2" name="Image 0" descr="/tmp/claude-0/-home-claude/19570fe6-a11a-544f-81e5-5e225fe6dd19/scratchpad/ppt/icon.png">    </p:cNvPr>
          <p:cNvPicPr>
            <a:picLocks noChangeAspect="1"/>
          </p:cNvPicPr>
          <p:nvPr/>
        </p:nvPicPr>
        <p:blipFill>
          <a:blip r:embed="rId1"/>
          <a:stretch>
            <a:fillRect/>
          </a:stretch>
        </p:blipFill>
        <p:spPr>
          <a:xfrm>
            <a:off x="411480" y="4160520"/>
            <a:ext cx="685800" cy="685800"/>
          </a:xfrm>
          <a:prstGeom prst="rect">
            <a:avLst/>
          </a:prstGeom>
        </p:spPr>
      </p:pic>
      <p:sp>
        <p:nvSpPr>
          <p:cNvPr id="3" name="Text 0"/>
          <p:cNvSpPr/>
          <p:nvPr>
            <p:ph idx="101" type="body" hasCustomPrompt="1"/>
          </p:nvPr>
        </p:nvSpPr>
        <p:spPr>
          <a:xfrm>
            <a:off x="6035040" y="914400"/>
            <a:ext cx="2697480" cy="1463040"/>
          </a:xfrm>
          <a:prstGeom prst="rect">
            <a:avLst/>
          </a:prstGeom>
          <a:noFill/>
          <a:ln/>
        </p:spPr>
        <p:txBody>
          <a:bodyPr wrap="square" rtlCol="0"/>
          <a:lstStyle>
            <a:lvl1pPr rtl="1" algn="r" indent="0" marL="0">
              <a:buNone/>
              <a:defRPr lang="en-US" sz="9600" b="1" dirty="0">
                <a:solidFill>
                  <a:srgbClr val="C9A24A"/>
                </a:solidFill>
              </a:defRPr>
            </a:lvl1pPr>
          </a:lstStyle>
          <a:p>
            <a:pPr algn="r" indent="0" marL="0">
              <a:buNone/>
            </a:pPr>
            <a:r>
              <a:rPr lang="en-US" sz="9600" b="1" dirty="0">
                <a:solidFill>
                  <a:srgbClr val="C9A24A"/>
                </a:solidFill>
              </a:rPr>
              <a:t>1</a:t>
            </a:r>
            <a:endParaRPr lang="en-US" sz="9600" dirty="0"/>
          </a:p>
        </p:txBody>
      </p:sp>
      <p:sp>
        <p:nvSpPr>
          <p:cNvPr id="4" name="Text 0"/>
          <p:cNvSpPr/>
          <p:nvPr>
            <p:ph idx="102" type="title" hasCustomPrompt="1"/>
          </p:nvPr>
        </p:nvSpPr>
        <p:spPr>
          <a:xfrm>
            <a:off x="914400" y="2423160"/>
            <a:ext cx="7818120" cy="1463040"/>
          </a:xfrm>
          <a:prstGeom prst="rect">
            <a:avLst/>
          </a:prstGeom>
          <a:noFill/>
          <a:ln/>
        </p:spPr>
        <p:txBody>
          <a:bodyPr wrap="square" rtlCol="0"/>
          <a:lstStyle>
            <a:lvl1pPr rtl="1" algn="r" indent="0" marL="0">
              <a:buNone/>
              <a:defRPr lang="en-US" sz="4000" b="1" dirty="0">
                <a:solidFill>
                  <a:srgbClr val="FFFFFF"/>
                </a:solidFill>
              </a:defRPr>
            </a:lvl1pPr>
          </a:lstStyle>
          <a:p>
            <a:pPr algn="r" indent="0" marL="0">
              <a:buNone/>
            </a:pPr>
            <a:r>
              <a:rPr lang="en-US" sz="4000" b="1" dirty="0">
                <a:solidFill>
                  <a:srgbClr val="FFFFFF"/>
                </a:solidFill>
              </a:rPr>
              <a:t>عنوان المحور</a:t>
            </a:r>
            <a:endParaRPr lang="en-US" sz="40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شرح">
    <p:bg>
      <p:bgPr>
        <a:solidFill>
          <a:srgbClr val="F7F3EA"/>
        </a:solidFill>
      </p:bgPr>
    </p:bg>
    <p:spTree>
      <p:nvGrpSpPr>
        <p:cNvPr id="1" name=""/>
        <p:cNvGrpSpPr/>
        <p:nvPr/>
      </p:nvGrpSpPr>
      <p:grpSpPr>
        <a:xfrm>
          <a:off x="0" y="0"/>
          <a:ext cx="0" cy="0"/>
          <a:chOff x="0" y="0"/>
          <a:chExt cx="0" cy="0"/>
        </a:xfrm>
      </p:grpSpPr>
      <p:sp>
        <p:nvSpPr>
          <p:cNvPr id="2" name="Shape 0"/>
          <p:cNvSpPr/>
          <p:nvPr/>
        </p:nvSpPr>
        <p:spPr>
          <a:xfrm>
            <a:off x="0" y="0"/>
            <a:ext cx="9144000" cy="960120"/>
          </a:xfrm>
          <a:prstGeom prst="rect">
            <a:avLst/>
          </a:prstGeom>
          <a:solidFill>
            <a:srgbClr val="0B2242"/>
          </a:solidFill>
          <a:ln/>
        </p:spPr>
      </p:sp>
      <p:pic>
        <p:nvPicPr>
          <p:cNvPr id="3" name="Image 0" descr="/tmp/claude-0/-home-claude/19570fe6-a11a-544f-81e5-5e225fe6dd19/scratchpad/ppt/icon.png">    </p:cNvPr>
          <p:cNvPicPr>
            <a:picLocks noChangeAspect="1"/>
          </p:cNvPicPr>
          <p:nvPr/>
        </p:nvPicPr>
        <p:blipFill>
          <a:blip r:embed="rId1"/>
          <a:stretch>
            <a:fillRect/>
          </a:stretch>
        </p:blipFill>
        <p:spPr>
          <a:xfrm>
            <a:off x="274320" y="109728"/>
            <a:ext cx="731520" cy="731520"/>
          </a:xfrm>
          <a:prstGeom prst="rect">
            <a:avLst/>
          </a:prstGeom>
        </p:spPr>
      </p:pic>
      <p:sp>
        <p:nvSpPr>
          <p:cNvPr id="4" name="Text 1"/>
          <p:cNvSpPr/>
          <p:nvPr/>
        </p:nvSpPr>
        <p:spPr>
          <a:xfrm>
            <a:off x="365760" y="4754880"/>
            <a:ext cx="5943600" cy="274320"/>
          </a:xfrm>
          <a:prstGeom prst="rect">
            <a:avLst/>
          </a:prstGeom>
          <a:noFill/>
          <a:ln/>
        </p:spPr>
        <p:txBody>
          <a:bodyPr wrap="square" rtlCol="0" anchor="ctr"/>
          <a:lstStyle/>
          <a:p>
            <a:pPr algn="l" indent="0" marL="0">
              <a:buNone/>
            </a:pPr>
            <a:r>
              <a:rPr lang="en-US" sz="1100" dirty="0">
                <a:solidFill>
                  <a:srgbClr val="5B6B82"/>
                </a:solidFill>
              </a:rPr>
              <a:t>ذ. أحمد بوعمود — مؤسسة الحنان الخاصة | ⁦2026-2027⁩</a:t>
            </a:r>
            <a:endParaRPr lang="en-US" sz="1100" dirty="0"/>
          </a:p>
        </p:txBody>
      </p:sp>
      <p:sp>
        <p:nvSpPr>
          <p:cNvPr id="5" name="Text 2"/>
          <p:cNvSpPr/>
          <p:nvPr>
            <p:ph idx="103" type="title" hasCustomPrompt="1"/>
          </p:nvPr>
        </p:nvSpPr>
        <p:spPr>
          <a:xfrm>
            <a:off x="1188720" y="109728"/>
            <a:ext cx="7589520" cy="731520"/>
          </a:xfrm>
          <a:prstGeom prst="rect">
            <a:avLst/>
          </a:prstGeom>
          <a:noFill/>
          <a:ln/>
        </p:spPr>
        <p:txBody>
          <a:bodyPr wrap="square" rtlCol="0"/>
          <a:lstStyle>
            <a:lvl1pPr rtl="1" algn="r" indent="0" marL="0">
              <a:buNone/>
              <a:defRPr lang="en-US" sz="3200" b="1" dirty="0">
                <a:solidFill>
                  <a:srgbClr val="FFFFFF"/>
                </a:solidFill>
              </a:defRPr>
            </a:lvl1pPr>
          </a:lstStyle>
          <a:p>
            <a:pPr algn="r" indent="0" marL="0">
              <a:buNone/>
            </a:pPr>
            <a:r>
              <a:rPr lang="en-US" sz="3200" b="1" dirty="0">
                <a:solidFill>
                  <a:srgbClr val="FFFFFF"/>
                </a:solidFill>
              </a:rPr>
              <a:t>عنوان الشريحة</a:t>
            </a:r>
            <a:endParaRPr lang="en-US" sz="3200" dirty="0"/>
          </a:p>
        </p:txBody>
      </p:sp>
      <p:sp>
        <p:nvSpPr>
          <p:cNvPr id="6" name="Text 2"/>
          <p:cNvSpPr/>
          <p:nvPr>
            <p:ph idx="104" type="body" hasCustomPrompt="1"/>
          </p:nvPr>
        </p:nvSpPr>
        <p:spPr>
          <a:xfrm>
            <a:off x="457200" y="1188720"/>
            <a:ext cx="8229600" cy="3474720"/>
          </a:xfrm>
          <a:prstGeom prst="rect">
            <a:avLst/>
          </a:prstGeom>
          <a:noFill/>
          <a:ln/>
        </p:spPr>
        <p:txBody>
          <a:bodyPr wrap="square" rtlCol="0"/>
          <a:lstStyle>
            <a:lvl1pPr rtl="1" algn="r" indent="0" marL="0">
              <a:spcAft>
                <a:spcPts val="800"/>
              </a:spcAft>
              <a:buNone/>
              <a:defRPr lang="en-US" sz="2600" dirty="0">
                <a:solidFill>
                  <a:srgbClr val="1B1B1B"/>
                </a:solidFill>
              </a:defRPr>
            </a:lvl1pPr>
          </a:lstStyle>
          <a:p>
            <a:pPr algn="r" indent="0" marL="0">
              <a:spcAft>
                <a:spcPts val="800"/>
              </a:spcAft>
              <a:buNone/>
            </a:pPr>
            <a:r>
              <a:rPr lang="en-US" sz="2600" dirty="0">
                <a:solidFill>
                  <a:srgbClr val="1B1B1B"/>
                </a:solidFill>
              </a:rPr>
              <a:t>نص الشرح</a:t>
            </a:r>
            <a:endParaRPr lang="en-US" sz="2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82"/>
                </a:solidFill>
              </a:defRPr>
            </a:lvl1pPr>
          </a:lstStyle>
          <a:p>
            <a:pPr algn="l"/>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أكتب في دفتري">
    <p:bg>
      <p:bgPr>
        <a:solidFill>
          <a:srgbClr val="FFFDF7"/>
        </a:solidFill>
      </p:bgPr>
    </p:bg>
    <p:spTree>
      <p:nvGrpSpPr>
        <p:cNvPr id="1" name=""/>
        <p:cNvGrpSpPr/>
        <p:nvPr/>
      </p:nvGrpSpPr>
      <p:grpSpPr>
        <a:xfrm>
          <a:off x="0" y="0"/>
          <a:ext cx="0" cy="0"/>
          <a:chOff x="0" y="0"/>
          <a:chExt cx="0" cy="0"/>
        </a:xfrm>
      </p:grpSpPr>
      <p:sp>
        <p:nvSpPr>
          <p:cNvPr id="2" name="Shape 0"/>
          <p:cNvSpPr/>
          <p:nvPr/>
        </p:nvSpPr>
        <p:spPr>
          <a:xfrm>
            <a:off x="0" y="0"/>
            <a:ext cx="9144000" cy="960120"/>
          </a:xfrm>
          <a:prstGeom prst="rect">
            <a:avLst/>
          </a:prstGeom>
          <a:solidFill>
            <a:srgbClr val="C9A24A"/>
          </a:solidFill>
          <a:ln/>
        </p:spPr>
      </p:sp>
      <p:sp>
        <p:nvSpPr>
          <p:cNvPr id="3" name="Shape 1"/>
          <p:cNvSpPr/>
          <p:nvPr/>
        </p:nvSpPr>
        <p:spPr>
          <a:xfrm>
            <a:off x="8458200" y="960120"/>
            <a:ext cx="0" cy="4183380"/>
          </a:xfrm>
          <a:prstGeom prst="line">
            <a:avLst/>
          </a:prstGeom>
          <a:noFill/>
          <a:ln w="19050">
            <a:solidFill>
              <a:srgbClr val="E8A0A0"/>
            </a:solidFill>
            <a:prstDash val="solid"/>
          </a:ln>
        </p:spPr>
      </p:sp>
      <p:sp>
        <p:nvSpPr>
          <p:cNvPr id="4" name="Shape 2"/>
          <p:cNvSpPr/>
          <p:nvPr/>
        </p:nvSpPr>
        <p:spPr>
          <a:xfrm>
            <a:off x="548640" y="1572768"/>
            <a:ext cx="8046720" cy="0"/>
          </a:xfrm>
          <a:prstGeom prst="line">
            <a:avLst/>
          </a:prstGeom>
          <a:noFill/>
          <a:ln w="12700">
            <a:solidFill>
              <a:srgbClr val="C9D6E8"/>
            </a:solidFill>
            <a:prstDash val="solid"/>
          </a:ln>
        </p:spPr>
      </p:sp>
      <p:sp>
        <p:nvSpPr>
          <p:cNvPr id="5" name="Shape 3"/>
          <p:cNvSpPr/>
          <p:nvPr/>
        </p:nvSpPr>
        <p:spPr>
          <a:xfrm>
            <a:off x="548640" y="1993392"/>
            <a:ext cx="8046720" cy="0"/>
          </a:xfrm>
          <a:prstGeom prst="line">
            <a:avLst/>
          </a:prstGeom>
          <a:noFill/>
          <a:ln w="12700">
            <a:solidFill>
              <a:srgbClr val="C9D6E8"/>
            </a:solidFill>
            <a:prstDash val="solid"/>
          </a:ln>
        </p:spPr>
      </p:sp>
      <p:sp>
        <p:nvSpPr>
          <p:cNvPr id="6" name="Shape 4"/>
          <p:cNvSpPr/>
          <p:nvPr/>
        </p:nvSpPr>
        <p:spPr>
          <a:xfrm>
            <a:off x="548640" y="2414016"/>
            <a:ext cx="8046720" cy="0"/>
          </a:xfrm>
          <a:prstGeom prst="line">
            <a:avLst/>
          </a:prstGeom>
          <a:noFill/>
          <a:ln w="12700">
            <a:solidFill>
              <a:srgbClr val="C9D6E8"/>
            </a:solidFill>
            <a:prstDash val="solid"/>
          </a:ln>
        </p:spPr>
      </p:sp>
      <p:sp>
        <p:nvSpPr>
          <p:cNvPr id="7" name="Shape 5"/>
          <p:cNvSpPr/>
          <p:nvPr/>
        </p:nvSpPr>
        <p:spPr>
          <a:xfrm>
            <a:off x="548640" y="2834640"/>
            <a:ext cx="8046720" cy="0"/>
          </a:xfrm>
          <a:prstGeom prst="line">
            <a:avLst/>
          </a:prstGeom>
          <a:noFill/>
          <a:ln w="12700">
            <a:solidFill>
              <a:srgbClr val="C9D6E8"/>
            </a:solidFill>
            <a:prstDash val="solid"/>
          </a:ln>
        </p:spPr>
      </p:sp>
      <p:sp>
        <p:nvSpPr>
          <p:cNvPr id="8" name="Shape 6"/>
          <p:cNvSpPr/>
          <p:nvPr/>
        </p:nvSpPr>
        <p:spPr>
          <a:xfrm>
            <a:off x="548640" y="3255264"/>
            <a:ext cx="8046720" cy="0"/>
          </a:xfrm>
          <a:prstGeom prst="line">
            <a:avLst/>
          </a:prstGeom>
          <a:noFill/>
          <a:ln w="12700">
            <a:solidFill>
              <a:srgbClr val="C9D6E8"/>
            </a:solidFill>
            <a:prstDash val="solid"/>
          </a:ln>
        </p:spPr>
      </p:sp>
      <p:sp>
        <p:nvSpPr>
          <p:cNvPr id="9" name="Shape 7"/>
          <p:cNvSpPr/>
          <p:nvPr/>
        </p:nvSpPr>
        <p:spPr>
          <a:xfrm>
            <a:off x="548640" y="3675888"/>
            <a:ext cx="8046720" cy="0"/>
          </a:xfrm>
          <a:prstGeom prst="line">
            <a:avLst/>
          </a:prstGeom>
          <a:noFill/>
          <a:ln w="12700">
            <a:solidFill>
              <a:srgbClr val="C9D6E8"/>
            </a:solidFill>
            <a:prstDash val="solid"/>
          </a:ln>
        </p:spPr>
      </p:sp>
      <p:sp>
        <p:nvSpPr>
          <p:cNvPr id="10" name="Shape 8"/>
          <p:cNvSpPr/>
          <p:nvPr/>
        </p:nvSpPr>
        <p:spPr>
          <a:xfrm>
            <a:off x="548640" y="4096512"/>
            <a:ext cx="8046720" cy="0"/>
          </a:xfrm>
          <a:prstGeom prst="line">
            <a:avLst/>
          </a:prstGeom>
          <a:noFill/>
          <a:ln w="12700">
            <a:solidFill>
              <a:srgbClr val="C9D6E8"/>
            </a:solidFill>
            <a:prstDash val="solid"/>
          </a:ln>
        </p:spPr>
      </p:sp>
      <p:sp>
        <p:nvSpPr>
          <p:cNvPr id="11" name="Shape 9"/>
          <p:cNvSpPr/>
          <p:nvPr/>
        </p:nvSpPr>
        <p:spPr>
          <a:xfrm>
            <a:off x="548640" y="4517136"/>
            <a:ext cx="8046720" cy="0"/>
          </a:xfrm>
          <a:prstGeom prst="line">
            <a:avLst/>
          </a:prstGeom>
          <a:noFill/>
          <a:ln w="12700">
            <a:solidFill>
              <a:srgbClr val="C9D6E8"/>
            </a:solidFill>
            <a:prstDash val="solid"/>
          </a:ln>
        </p:spPr>
      </p:sp>
      <p:pic>
        <p:nvPicPr>
          <p:cNvPr id="12" name="Image 0" descr="/tmp/claude-0/-home-claude/19570fe6-a11a-544f-81e5-5e225fe6dd19/scratchpad/ppt/icon.png">    </p:cNvPr>
          <p:cNvPicPr>
            <a:picLocks noChangeAspect="1"/>
          </p:cNvPicPr>
          <p:nvPr/>
        </p:nvPicPr>
        <p:blipFill>
          <a:blip r:embed="rId1"/>
          <a:stretch>
            <a:fillRect/>
          </a:stretch>
        </p:blipFill>
        <p:spPr>
          <a:xfrm>
            <a:off x="274320" y="109728"/>
            <a:ext cx="731520" cy="731520"/>
          </a:xfrm>
          <a:prstGeom prst="rect">
            <a:avLst/>
          </a:prstGeom>
        </p:spPr>
      </p:pic>
      <p:sp>
        <p:nvSpPr>
          <p:cNvPr id="13" name="Text 10"/>
          <p:cNvSpPr/>
          <p:nvPr/>
        </p:nvSpPr>
        <p:spPr>
          <a:xfrm>
            <a:off x="3200400" y="109728"/>
            <a:ext cx="5577840" cy="731520"/>
          </a:xfrm>
          <a:prstGeom prst="rect">
            <a:avLst/>
          </a:prstGeom>
          <a:noFill/>
          <a:ln/>
        </p:spPr>
        <p:txBody>
          <a:bodyPr wrap="square" lIns="0" tIns="0" rIns="0" bIns="0" rtlCol="0" anchor="ctr"/>
          <a:lstStyle/>
          <a:p>
            <a:pPr algn="r" indent="0" marL="0">
              <a:buNone/>
            </a:pPr>
            <a:r>
              <a:rPr lang="en-US" sz="3400" b="1" dirty="0">
                <a:solidFill>
                  <a:srgbClr val="0B2242"/>
                </a:solidFill>
              </a:rPr>
              <a:t>✍  أكتب في دفتري</a:t>
            </a:r>
            <a:endParaRPr lang="en-US" sz="3400" dirty="0"/>
          </a:p>
        </p:txBody>
      </p:sp>
      <p:sp>
        <p:nvSpPr>
          <p:cNvPr id="14" name="Text 11"/>
          <p:cNvSpPr/>
          <p:nvPr/>
        </p:nvSpPr>
        <p:spPr>
          <a:xfrm>
            <a:off x="365760" y="4754880"/>
            <a:ext cx="5943600" cy="274320"/>
          </a:xfrm>
          <a:prstGeom prst="rect">
            <a:avLst/>
          </a:prstGeom>
          <a:noFill/>
          <a:ln/>
        </p:spPr>
        <p:txBody>
          <a:bodyPr wrap="square" rtlCol="0" anchor="ctr"/>
          <a:lstStyle/>
          <a:p>
            <a:pPr algn="l" indent="0" marL="0">
              <a:buNone/>
            </a:pPr>
            <a:r>
              <a:rPr lang="en-US" sz="1100" dirty="0">
                <a:solidFill>
                  <a:srgbClr val="5B6B82"/>
                </a:solidFill>
              </a:rPr>
              <a:t>ذ. أحمد بوعمود — مؤسسة الحنان الخاصة | ⁦2026-2027⁩</a:t>
            </a:r>
            <a:endParaRPr lang="en-US" sz="1100" dirty="0"/>
          </a:p>
        </p:txBody>
      </p:sp>
      <p:sp>
        <p:nvSpPr>
          <p:cNvPr id="15" name="Text 12"/>
          <p:cNvSpPr/>
          <p:nvPr>
            <p:ph idx="113" type="body" hasCustomPrompt="1"/>
          </p:nvPr>
        </p:nvSpPr>
        <p:spPr>
          <a:xfrm>
            <a:off x="548640" y="1188720"/>
            <a:ext cx="7772400" cy="3520440"/>
          </a:xfrm>
          <a:prstGeom prst="rect">
            <a:avLst/>
          </a:prstGeom>
          <a:noFill/>
          <a:ln/>
        </p:spPr>
        <p:txBody>
          <a:bodyPr wrap="square" rtlCol="0"/>
          <a:lstStyle>
            <a:lvl1pPr rtl="1" algn="r" indent="0" marL="0">
              <a:lnSpc>
                <a:spcPct val="115000"/>
              </a:lnSpc>
              <a:buNone/>
              <a:defRPr lang="en-US" sz="2600" dirty="0">
                <a:solidFill>
                  <a:srgbClr val="0B2242"/>
                </a:solidFill>
              </a:defRPr>
            </a:lvl1pPr>
          </a:lstStyle>
          <a:p>
            <a:pPr algn="r" indent="0" marL="0">
              <a:lnSpc>
                <a:spcPct val="115000"/>
              </a:lnSpc>
              <a:buNone/>
            </a:pPr>
            <a:r>
              <a:rPr lang="en-US" sz="2600" dirty="0">
                <a:solidFill>
                  <a:srgbClr val="0B2242"/>
                </a:solidFill>
              </a:rPr>
              <a:t>الفقرة المنقولة من الدرس كما هي</a:t>
            </a:r>
            <a:endParaRPr lang="en-US" sz="260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ختام">
    <p:bg>
      <p:bgPr>
        <a:solidFill>
          <a:srgbClr val="0B2242"/>
        </a:solidFill>
      </p:bgPr>
    </p:bg>
    <p:spTree>
      <p:nvGrpSpPr>
        <p:cNvPr id="1" name=""/>
        <p:cNvGrpSpPr/>
        <p:nvPr/>
      </p:nvGrpSpPr>
      <p:grpSpPr>
        <a:xfrm>
          <a:off x="0" y="0"/>
          <a:ext cx="0" cy="0"/>
          <a:chOff x="0" y="0"/>
          <a:chExt cx="0" cy="0"/>
        </a:xfrm>
      </p:grpSpPr>
      <p:pic>
        <p:nvPicPr>
          <p:cNvPr id="2" name="Image 0" descr="/tmp/claude-0/-home-claude/19570fe6-a11a-544f-81e5-5e225fe6dd19/scratchpad/ppt/logo-light.png">    </p:cNvPr>
          <p:cNvPicPr>
            <a:picLocks noChangeAspect="1"/>
          </p:cNvPicPr>
          <p:nvPr/>
        </p:nvPicPr>
        <p:blipFill>
          <a:blip r:embed="rId1"/>
          <a:stretch>
            <a:fillRect/>
          </a:stretch>
        </p:blipFill>
        <p:spPr>
          <a:xfrm>
            <a:off x="3337560" y="411480"/>
            <a:ext cx="2468880" cy="2468880"/>
          </a:xfrm>
          <a:prstGeom prst="rect">
            <a:avLst/>
          </a:prstGeom>
        </p:spPr>
      </p:pic>
      <p:sp>
        <p:nvSpPr>
          <p:cNvPr id="3" name="Text 0"/>
          <p:cNvSpPr/>
          <p:nvPr/>
        </p:nvSpPr>
        <p:spPr>
          <a:xfrm>
            <a:off x="914400" y="4434840"/>
            <a:ext cx="7315200" cy="365760"/>
          </a:xfrm>
          <a:prstGeom prst="rect">
            <a:avLst/>
          </a:prstGeom>
          <a:noFill/>
          <a:ln/>
        </p:spPr>
        <p:txBody>
          <a:bodyPr wrap="square" rtlCol="0" anchor="ctr"/>
          <a:lstStyle/>
          <a:p>
            <a:pPr algn="ctr" indent="0" marL="0">
              <a:buNone/>
            </a:pPr>
            <a:r>
              <a:rPr lang="en-US" sz="1400" dirty="0">
                <a:solidFill>
                  <a:srgbClr val="C9A24A"/>
                </a:solidFill>
              </a:rPr>
              <a:t>ذ. أحمد بوعمود — مؤسسة الحنان الخاصة | ⁦2026-2027⁩</a:t>
            </a:r>
            <a:endParaRPr lang="en-US" sz="1400" dirty="0"/>
          </a:p>
        </p:txBody>
      </p:sp>
      <p:sp>
        <p:nvSpPr>
          <p:cNvPr id="4" name="Text 1"/>
          <p:cNvSpPr/>
          <p:nvPr>
            <p:ph idx="102" type="title" hasCustomPrompt="1"/>
          </p:nvPr>
        </p:nvSpPr>
        <p:spPr>
          <a:xfrm>
            <a:off x="914400" y="3017520"/>
            <a:ext cx="7315200" cy="914400"/>
          </a:xfrm>
          <a:prstGeom prst="rect">
            <a:avLst/>
          </a:prstGeom>
          <a:noFill/>
          <a:ln/>
        </p:spPr>
        <p:txBody>
          <a:bodyPr wrap="square" rtlCol="0"/>
          <a:lstStyle>
            <a:lvl1pPr rtl="1" algn="ctr" indent="0" marL="0">
              <a:buNone/>
              <a:defRPr lang="en-US" sz="4000" b="1" dirty="0">
                <a:solidFill>
                  <a:srgbClr val="FFFFFF"/>
                </a:solidFill>
              </a:defRPr>
            </a:lvl1pPr>
          </a:lstStyle>
          <a:p>
            <a:pPr algn="ctr" indent="0" marL="0">
              <a:buNone/>
            </a:pPr>
            <a:r>
              <a:rPr lang="en-US" sz="4000" b="1" dirty="0">
                <a:solidFill>
                  <a:srgbClr val="FFFFFF"/>
                </a:solidFill>
              </a:rPr>
              <a:t>شكراً لانتباهكم</a:t>
            </a:r>
            <a:endParaRPr lang="en-US" sz="40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82"/>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03"/>
          </p:nvPr>
        </p:nvSpPr>
        <p:spPr/>
        <p:txBody>
          <a:bodyPr wrap="square"/>
          <a:lstStyle/>
          <a:p>
            <a:pPr rtl="1" algn="r">
              <a:buNone/>
              <a:spcAft>
                <a:spcPts val="600"/>
              </a:spcAft>
            </a:pPr>
            <a:r>
              <a:rPr sz="2000" b="0" lang="ar-MA">
                <a:latin typeface="Cairo"/>
                <a:cs typeface="Cairo"/>
              </a:rPr>
              <a:t>الأولى باكالوريا | التاريخ</a:t>
            </a:r>
          </a:p>
        </p:txBody>
      </p:sp>
      <p:sp>
        <p:nvSpPr>
          <p:cNvPr id="3" name="Title 2"/>
          <p:cNvSpPr>
            <a:spLocks noGrp="1"/>
          </p:cNvSpPr>
          <p:nvPr>
            <p:ph type="title" idx="104"/>
          </p:nvPr>
        </p:nvSpPr>
        <p:spPr/>
        <p:txBody>
          <a:bodyPr wrap="square"/>
          <a:lstStyle/>
          <a:p>
            <a:pPr rtl="1" algn="r">
              <a:buNone/>
              <a:spcAft>
                <a:spcPts val="600"/>
              </a:spcAft>
            </a:pPr>
            <a:r>
              <a:rPr sz="2600" b="0" lang="ar-MA">
                <a:latin typeface="Cairo"/>
                <a:cs typeface="Cairo"/>
              </a:rPr>
              <a:t>اليقظة الفكرية في المشرق العربي خلال القرن 19م</a:t>
            </a:r>
          </a:p>
        </p:txBody>
      </p:sp>
      <p:sp>
        <p:nvSpPr>
          <p:cNvPr id="4" name="Text Placeholder 3"/>
          <p:cNvSpPr>
            <a:spLocks noGrp="1"/>
          </p:cNvSpPr>
          <p:nvPr>
            <p:ph type="body" idx="105"/>
          </p:nvPr>
        </p:nvSpPr>
        <p:spPr/>
        <p:txBody>
          <a:bodyPr wrap="square"/>
          <a:lstStyle/>
          <a:p>
            <a:pPr rtl="1" algn="r">
              <a:buNone/>
              <a:spcAft>
                <a:spcPts val="600"/>
              </a:spcAft>
            </a:pPr>
            <a:r>
              <a:rPr sz="1800" b="0" lang="ar-MA">
                <a:latin typeface="Cairo"/>
                <a:cs typeface="Cairo"/>
              </a:rPr>
              <a:t>الإشكالية: ما مظاهر اليقظة الفكرية بالمشرق العربي وعواملها؟ وما أبرز تياراتها وروّادها وأفكارهم؟ وما تأثير فكر النهضة على تطورات المشرق العربي؟</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مدخل</a:t>
            </a:r>
          </a:p>
        </p:txBody>
      </p:sp>
      <p:sp>
        <p:nvSpPr>
          <p:cNvPr id="3" name="Rounded Rectangle 2"/>
          <p:cNvSpPr/>
          <p:nvPr/>
        </p:nvSpPr>
        <p:spPr>
          <a:xfrm>
            <a:off x="777240" y="1325880"/>
            <a:ext cx="7589520" cy="3063239"/>
          </a:xfrm>
          <a:prstGeom prst="roundRect">
            <a:avLst>
              <a:gd name="adj" fmla="val 6000"/>
            </a:avLst>
          </a:prstGeom>
          <a:solidFill>
            <a:srgbClr val="FFFFFF"/>
          </a:solidFill>
          <a:ln w="15875">
            <a:solidFill>
              <a:srgbClr val="C9A24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7680960" y="1143000"/>
            <a:ext cx="731520" cy="822960"/>
          </a:xfrm>
          <a:prstGeom prst="rect">
            <a:avLst/>
          </a:prstGeom>
          <a:noFill/>
        </p:spPr>
        <p:txBody>
          <a:bodyPr wrap="square" lIns="45720" rIns="45720" tIns="18288" bIns="18288" anchor="t">
            <a:spAutoFit/>
          </a:bodyPr>
          <a:lstStyle/>
          <a:p>
            <a:pPr rtl="1" algn="r">
              <a:lnSpc>
                <a:spcPct val="100000"/>
              </a:lnSpc>
            </a:pPr>
            <a:r>
              <a:rPr sz="6600" b="1" lang="ar-MA">
                <a:solidFill>
                  <a:srgbClr val="C9A24A"/>
                </a:solidFill>
                <a:latin typeface="Cairo"/>
                <a:cs typeface="Cairo"/>
              </a:rPr>
              <a:t>”</a:t>
            </a:r>
          </a:p>
        </p:txBody>
      </p:sp>
      <p:sp>
        <p:nvSpPr>
          <p:cNvPr id="5" name="TextBox 4"/>
          <p:cNvSpPr txBox="1"/>
          <p:nvPr/>
        </p:nvSpPr>
        <p:spPr>
          <a:xfrm>
            <a:off x="1234440" y="1554480"/>
            <a:ext cx="6675120" cy="2606039"/>
          </a:xfrm>
          <a:prstGeom prst="rect">
            <a:avLst/>
          </a:prstGeom>
          <a:noFill/>
        </p:spPr>
        <p:txBody>
          <a:bodyPr wrap="square" lIns="45720" rIns="45720" tIns="18288" bIns="18288" anchor="ctr">
            <a:spAutoFit/>
          </a:bodyPr>
          <a:lstStyle/>
          <a:p>
            <a:pPr rtl="1" algn="ctr">
              <a:lnSpc>
                <a:spcPct val="110000"/>
              </a:lnSpc>
            </a:pPr>
            <a:r>
              <a:rPr sz="3800" b="1" lang="ar-MA">
                <a:solidFill>
                  <a:srgbClr val="0B2242"/>
                </a:solidFill>
                <a:latin typeface="Cairo"/>
                <a:cs typeface="Cairo"/>
              </a:rPr>
              <a:t>بعد ثلاثة قرون من السيطرة العثمانية… يقظة</a:t>
            </a:r>
          </a:p>
          <a:p>
            <a:pPr rtl="1" algn="ctr">
              <a:lnSpc>
                <a:spcPct val="110000"/>
              </a:lnSpc>
            </a:pPr>
            <a:r>
              <a:rPr sz="1200" b="0" lang="ar-MA">
                <a:solidFill>
                  <a:srgbClr val="26303D"/>
                </a:solidFill>
                <a:latin typeface="Cairo"/>
                <a:cs typeface="Cairo"/>
              </a:rPr>
              <a:t> </a:t>
            </a:r>
          </a:p>
          <a:p>
            <a:pPr rtl="1" algn="ctr">
              <a:lnSpc>
                <a:spcPct val="110000"/>
              </a:lnSpc>
            </a:pPr>
            <a:r>
              <a:rPr sz="2300" b="0" lang="ar-MA">
                <a:solidFill>
                  <a:srgbClr val="5B6675"/>
                </a:solidFill>
                <a:latin typeface="Cairo"/>
                <a:cs typeface="Cairo"/>
              </a:rPr>
              <a:t>شباب انقسموا بين منفتح على الفكر الغربي ومتشبث بأصول الدين والسلف الصالح</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أسئلة الدرس</a:t>
            </a:r>
          </a:p>
        </p:txBody>
      </p:sp>
      <p:sp>
        <p:nvSpPr>
          <p:cNvPr id="3" name="Oval 2"/>
          <p:cNvSpPr/>
          <p:nvPr/>
        </p:nvSpPr>
        <p:spPr>
          <a:xfrm>
            <a:off x="8229600" y="1455420"/>
            <a:ext cx="457200" cy="457200"/>
          </a:xfrm>
          <a:prstGeom prst="ellipse">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FFFFFF"/>
                </a:solidFill>
                <a:latin typeface="Cairo"/>
                <a:cs typeface="Cairo"/>
              </a:rPr>
              <a:t>1</a:t>
            </a:r>
          </a:p>
        </p:txBody>
      </p:sp>
      <p:sp>
        <p:nvSpPr>
          <p:cNvPr id="4" name="Rounded Rectangle 3"/>
          <p:cNvSpPr/>
          <p:nvPr/>
        </p:nvSpPr>
        <p:spPr>
          <a:xfrm>
            <a:off x="411480" y="1152144"/>
            <a:ext cx="7680960" cy="1063751"/>
          </a:xfrm>
          <a:prstGeom prst="roundRect">
            <a:avLst>
              <a:gd name="adj" fmla="val 2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548640" y="1152144"/>
            <a:ext cx="7406640" cy="1063751"/>
          </a:xfrm>
          <a:prstGeom prst="rect">
            <a:avLst/>
          </a:prstGeom>
          <a:noFill/>
        </p:spPr>
        <p:txBody>
          <a:bodyPr wrap="square" lIns="45720" rIns="45720" tIns="18288" bIns="18288" anchor="ctr">
            <a:spAutoFit/>
          </a:bodyPr>
          <a:lstStyle/>
          <a:p>
            <a:pPr rtl="1" algn="r">
              <a:lnSpc>
                <a:spcPct val="100000"/>
              </a:lnSpc>
            </a:pPr>
            <a:r>
              <a:rPr sz="2200" b="0" lang="ar-MA">
                <a:solidFill>
                  <a:srgbClr val="26303D"/>
                </a:solidFill>
                <a:latin typeface="Cairo"/>
                <a:cs typeface="Cairo"/>
              </a:rPr>
              <a:t>ما مظاهر هذه النهضة وعواملها؟</a:t>
            </a:r>
          </a:p>
        </p:txBody>
      </p:sp>
      <p:sp>
        <p:nvSpPr>
          <p:cNvPr id="6" name="Oval 5"/>
          <p:cNvSpPr/>
          <p:nvPr/>
        </p:nvSpPr>
        <p:spPr>
          <a:xfrm>
            <a:off x="8229600" y="2628900"/>
            <a:ext cx="457200" cy="457200"/>
          </a:xfrm>
          <a:prstGeom prst="ellipse">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FFFFFF"/>
                </a:solidFill>
                <a:latin typeface="Cairo"/>
                <a:cs typeface="Cairo"/>
              </a:rPr>
              <a:t>2</a:t>
            </a:r>
          </a:p>
        </p:txBody>
      </p:sp>
      <p:sp>
        <p:nvSpPr>
          <p:cNvPr id="7" name="Rounded Rectangle 6"/>
          <p:cNvSpPr/>
          <p:nvPr/>
        </p:nvSpPr>
        <p:spPr>
          <a:xfrm>
            <a:off x="411480" y="2325624"/>
            <a:ext cx="7680960" cy="1063751"/>
          </a:xfrm>
          <a:prstGeom prst="roundRect">
            <a:avLst>
              <a:gd name="adj" fmla="val 2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548640" y="2325624"/>
            <a:ext cx="7406640" cy="1063751"/>
          </a:xfrm>
          <a:prstGeom prst="rect">
            <a:avLst/>
          </a:prstGeom>
          <a:noFill/>
        </p:spPr>
        <p:txBody>
          <a:bodyPr wrap="square" lIns="45720" rIns="45720" tIns="18288" bIns="18288" anchor="ctr">
            <a:spAutoFit/>
          </a:bodyPr>
          <a:lstStyle/>
          <a:p>
            <a:pPr rtl="1" algn="r">
              <a:lnSpc>
                <a:spcPct val="100000"/>
              </a:lnSpc>
            </a:pPr>
            <a:r>
              <a:rPr sz="2200" b="0" lang="ar-MA">
                <a:solidFill>
                  <a:srgbClr val="26303D"/>
                </a:solidFill>
                <a:latin typeface="Cairo"/>
                <a:cs typeface="Cairo"/>
              </a:rPr>
              <a:t>ما أهم التيارات المصاحبة لها؟ ومن روادها؟</a:t>
            </a:r>
          </a:p>
        </p:txBody>
      </p:sp>
      <p:sp>
        <p:nvSpPr>
          <p:cNvPr id="9" name="Oval 8"/>
          <p:cNvSpPr/>
          <p:nvPr/>
        </p:nvSpPr>
        <p:spPr>
          <a:xfrm>
            <a:off x="8229600" y="3802380"/>
            <a:ext cx="457200" cy="457200"/>
          </a:xfrm>
          <a:prstGeom prst="ellipse">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FFFFFF"/>
                </a:solidFill>
                <a:latin typeface="Cairo"/>
                <a:cs typeface="Cairo"/>
              </a:rPr>
              <a:t>3</a:t>
            </a:r>
          </a:p>
        </p:txBody>
      </p:sp>
      <p:sp>
        <p:nvSpPr>
          <p:cNvPr id="10" name="Rounded Rectangle 9"/>
          <p:cNvSpPr/>
          <p:nvPr/>
        </p:nvSpPr>
        <p:spPr>
          <a:xfrm>
            <a:off x="411480" y="3499104"/>
            <a:ext cx="7680960" cy="1063751"/>
          </a:xfrm>
          <a:prstGeom prst="roundRect">
            <a:avLst>
              <a:gd name="adj" fmla="val 2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548640" y="3499104"/>
            <a:ext cx="7406640" cy="1063751"/>
          </a:xfrm>
          <a:prstGeom prst="rect">
            <a:avLst/>
          </a:prstGeom>
          <a:noFill/>
        </p:spPr>
        <p:txBody>
          <a:bodyPr wrap="square" lIns="45720" rIns="45720" tIns="18288" bIns="18288" anchor="ctr">
            <a:spAutoFit/>
          </a:bodyPr>
          <a:lstStyle/>
          <a:p>
            <a:pPr rtl="1" algn="r">
              <a:lnSpc>
                <a:spcPct val="100000"/>
              </a:lnSpc>
            </a:pPr>
            <a:r>
              <a:rPr sz="2200" b="0" lang="ar-MA">
                <a:solidFill>
                  <a:srgbClr val="26303D"/>
                </a:solidFill>
                <a:latin typeface="Cairo"/>
                <a:cs typeface="Cairo"/>
              </a:rPr>
              <a:t>ما تأثير فكر النهضة على تطورات المشرق العربي؟</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400" b="1" lang="ar-MA">
                <a:solidFill>
                  <a:srgbClr val="0B2242"/>
                </a:solidFill>
                <a:latin typeface="Cairo"/>
                <a:cs typeface="Cairo"/>
              </a:rPr>
              <a:t>مقدمة:</a:t>
            </a:r>
          </a:p>
          <a:p>
            <a:pPr rtl="1" algn="r">
              <a:buNone/>
              <a:spcAft>
                <a:spcPts val="600"/>
              </a:spcAft>
            </a:pPr>
            <a:r>
              <a:rPr sz="2400" b="0" lang="ar-MA">
                <a:latin typeface="Cairo"/>
                <a:cs typeface="Cairo"/>
              </a:rPr>
              <a:t>بعد مرحلة طويلة من السيطرة العثمانية دامت أكثر من 3 قرون ظهرت معالم يقظة قوية قادها مجموعة من الشباب الذين اختلفت اتجاهاتهم بين منفتح على الفكر الغربي كسبيل للتغيير وبين متشبث بأصول الدين والسلف الصالح كسبيل لتغيير وضع الأمة.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فما هي مظاهر وعوامل هذه النهضة؟</a:t>
            </a:r>
          </a:p>
          <a:p>
            <a:pPr rtl="1" algn="r">
              <a:buNone/>
              <a:spcAft>
                <a:spcPts val="600"/>
              </a:spcAft>
            </a:pPr>
            <a:r>
              <a:rPr sz="2600" b="0" lang="ar-MA">
                <a:latin typeface="Cairo"/>
                <a:cs typeface="Cairo"/>
              </a:rPr>
              <a:t>• وما هي أهم التيارات المصاحبة لها؟ ومن هم رواده؟</a:t>
            </a:r>
          </a:p>
          <a:p>
            <a:pPr rtl="1" algn="r">
              <a:buNone/>
              <a:spcAft>
                <a:spcPts val="600"/>
              </a:spcAft>
            </a:pPr>
            <a:r>
              <a:rPr sz="2600" b="0" lang="ar-MA">
                <a:latin typeface="Cairo"/>
                <a:cs typeface="Cairo"/>
              </a:rPr>
              <a:t>• وما هو تأثير فكر النهضة على التطورات في المشرق العربي؟</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01"/>
          </p:nvPr>
        </p:nvSpPr>
        <p:spPr/>
        <p:txBody>
          <a:bodyPr wrap="square"/>
          <a:lstStyle/>
          <a:p>
            <a:pPr rtl="1" algn="r">
              <a:buNone/>
              <a:spcAft>
                <a:spcPts val="600"/>
              </a:spcAft>
            </a:pPr>
            <a:r>
              <a:rPr sz="9600" b="0" lang="ar-MA">
                <a:latin typeface="Cairo"/>
                <a:cs typeface="Cairo"/>
              </a:rPr>
              <a:t>1</a:t>
            </a:r>
          </a:p>
        </p:txBody>
      </p:sp>
      <p:sp>
        <p:nvSpPr>
          <p:cNvPr id="3" name="Title 2"/>
          <p:cNvSpPr>
            <a:spLocks noGrp="1"/>
          </p:cNvSpPr>
          <p:nvPr>
            <p:ph type="title" idx="102"/>
          </p:nvPr>
        </p:nvSpPr>
        <p:spPr/>
        <p:txBody>
          <a:bodyPr wrap="square"/>
          <a:lstStyle/>
          <a:p>
            <a:pPr rtl="1" algn="r">
              <a:buNone/>
              <a:spcAft>
                <a:spcPts val="600"/>
              </a:spcAft>
            </a:pPr>
            <a:r>
              <a:rPr sz="4000" b="0" lang="ar-MA">
                <a:latin typeface="Cairo"/>
                <a:cs typeface="Cairo"/>
              </a:rPr>
              <a:t>المحور الأول: مظاهر اليقظة</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أربعة مظاهر للنهضة</a:t>
            </a:r>
          </a:p>
        </p:txBody>
      </p:sp>
      <p:sp>
        <p:nvSpPr>
          <p:cNvPr id="3" name="Rounded Rectangle 2"/>
          <p:cNvSpPr/>
          <p:nvPr/>
        </p:nvSpPr>
        <p:spPr>
          <a:xfrm>
            <a:off x="4663440" y="1097280"/>
            <a:ext cx="4069080" cy="1668779"/>
          </a:xfrm>
          <a:prstGeom prst="roundRect">
            <a:avLst>
              <a:gd name="adj" fmla="val 12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Oval 3"/>
          <p:cNvSpPr/>
          <p:nvPr/>
        </p:nvSpPr>
        <p:spPr>
          <a:xfrm>
            <a:off x="8069580" y="1257300"/>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1F6F78"/>
                </a:solidFill>
                <a:latin typeface="Cairo"/>
                <a:cs typeface="Cairo"/>
              </a:rPr>
              <a:t>1</a:t>
            </a:r>
          </a:p>
        </p:txBody>
      </p:sp>
      <p:sp>
        <p:nvSpPr>
          <p:cNvPr id="5" name="TextBox 4"/>
          <p:cNvSpPr txBox="1"/>
          <p:nvPr/>
        </p:nvSpPr>
        <p:spPr>
          <a:xfrm>
            <a:off x="4846320" y="1234439"/>
            <a:ext cx="3246120" cy="594360"/>
          </a:xfrm>
          <a:prstGeom prst="rect">
            <a:avLst/>
          </a:prstGeom>
          <a:noFill/>
        </p:spPr>
        <p:txBody>
          <a:bodyPr wrap="square" lIns="45720" rIns="45720" tIns="18288" bIns="18288" anchor="t">
            <a:spAutoFit/>
          </a:bodyPr>
          <a:lstStyle/>
          <a:p>
            <a:pPr rtl="1" algn="r">
              <a:lnSpc>
                <a:spcPct val="100000"/>
              </a:lnSpc>
            </a:pPr>
            <a:r>
              <a:rPr sz="3000" b="1" lang="ar-MA">
                <a:solidFill>
                  <a:srgbClr val="FFFFFF"/>
                </a:solidFill>
                <a:latin typeface="Cairo"/>
                <a:cs typeface="Cairo"/>
              </a:rPr>
              <a:t>المطابع</a:t>
            </a:r>
          </a:p>
        </p:txBody>
      </p:sp>
      <p:sp>
        <p:nvSpPr>
          <p:cNvPr id="6" name="TextBox 5"/>
          <p:cNvSpPr txBox="1"/>
          <p:nvPr/>
        </p:nvSpPr>
        <p:spPr>
          <a:xfrm>
            <a:off x="4846320" y="1920240"/>
            <a:ext cx="3703320" cy="754379"/>
          </a:xfrm>
          <a:prstGeom prst="rect">
            <a:avLst/>
          </a:prstGeom>
          <a:noFill/>
        </p:spPr>
        <p:txBody>
          <a:bodyPr wrap="square" lIns="45720" rIns="45720" tIns="18288" bIns="18288" anchor="t">
            <a:spAutoFit/>
          </a:bodyPr>
          <a:lstStyle/>
          <a:p>
            <a:pPr rtl="1" algn="r">
              <a:lnSpc>
                <a:spcPct val="100000"/>
              </a:lnSpc>
            </a:pPr>
            <a:r>
              <a:rPr sz="2200" b="0" lang="ar-MA">
                <a:solidFill>
                  <a:srgbClr val="FFFFFF"/>
                </a:solidFill>
                <a:latin typeface="Cairo"/>
                <a:cs typeface="Cairo"/>
              </a:rPr>
              <a:t>كتب وصحف ومجلات</a:t>
            </a:r>
          </a:p>
        </p:txBody>
      </p:sp>
      <p:sp>
        <p:nvSpPr>
          <p:cNvPr id="7" name="Rounded Rectangle 6"/>
          <p:cNvSpPr/>
          <p:nvPr/>
        </p:nvSpPr>
        <p:spPr>
          <a:xfrm>
            <a:off x="411479" y="1097280"/>
            <a:ext cx="4069080" cy="1668779"/>
          </a:xfrm>
          <a:prstGeom prst="roundRect">
            <a:avLst>
              <a:gd name="adj" fmla="val 12000"/>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3817619" y="1257300"/>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8C2F39"/>
                </a:solidFill>
                <a:latin typeface="Cairo"/>
                <a:cs typeface="Cairo"/>
              </a:rPr>
              <a:t>2</a:t>
            </a:r>
          </a:p>
        </p:txBody>
      </p:sp>
      <p:sp>
        <p:nvSpPr>
          <p:cNvPr id="9" name="TextBox 8"/>
          <p:cNvSpPr txBox="1"/>
          <p:nvPr/>
        </p:nvSpPr>
        <p:spPr>
          <a:xfrm>
            <a:off x="594359" y="1234439"/>
            <a:ext cx="3246120" cy="594360"/>
          </a:xfrm>
          <a:prstGeom prst="rect">
            <a:avLst/>
          </a:prstGeom>
          <a:noFill/>
        </p:spPr>
        <p:txBody>
          <a:bodyPr wrap="square" lIns="45720" rIns="45720" tIns="18288" bIns="18288" anchor="t">
            <a:spAutoFit/>
          </a:bodyPr>
          <a:lstStyle/>
          <a:p>
            <a:pPr rtl="1" algn="r">
              <a:lnSpc>
                <a:spcPct val="100000"/>
              </a:lnSpc>
            </a:pPr>
            <a:r>
              <a:rPr sz="3000" b="1" lang="ar-MA">
                <a:solidFill>
                  <a:srgbClr val="FFFFFF"/>
                </a:solidFill>
                <a:latin typeface="Cairo"/>
                <a:cs typeface="Cairo"/>
              </a:rPr>
              <a:t>الترجمة</a:t>
            </a:r>
          </a:p>
        </p:txBody>
      </p:sp>
      <p:sp>
        <p:nvSpPr>
          <p:cNvPr id="10" name="TextBox 9"/>
          <p:cNvSpPr txBox="1"/>
          <p:nvPr/>
        </p:nvSpPr>
        <p:spPr>
          <a:xfrm>
            <a:off x="594359" y="1920240"/>
            <a:ext cx="3703320" cy="754379"/>
          </a:xfrm>
          <a:prstGeom prst="rect">
            <a:avLst/>
          </a:prstGeom>
          <a:noFill/>
        </p:spPr>
        <p:txBody>
          <a:bodyPr wrap="square" lIns="45720" rIns="45720" tIns="18288" bIns="18288" anchor="t">
            <a:spAutoFit/>
          </a:bodyPr>
          <a:lstStyle/>
          <a:p>
            <a:pPr rtl="1" algn="r">
              <a:lnSpc>
                <a:spcPct val="100000"/>
              </a:lnSpc>
            </a:pPr>
            <a:r>
              <a:rPr sz="2200" b="0" lang="ar-MA">
                <a:solidFill>
                  <a:srgbClr val="FFFFFF"/>
                </a:solidFill>
                <a:latin typeface="Cairo"/>
                <a:cs typeface="Cairo"/>
              </a:rPr>
              <a:t>البعثات: رفاعة الطهطاوي</a:t>
            </a:r>
          </a:p>
        </p:txBody>
      </p:sp>
      <p:sp>
        <p:nvSpPr>
          <p:cNvPr id="11" name="Rounded Rectangle 10"/>
          <p:cNvSpPr/>
          <p:nvPr/>
        </p:nvSpPr>
        <p:spPr>
          <a:xfrm>
            <a:off x="4663440" y="2948939"/>
            <a:ext cx="4069080" cy="1668779"/>
          </a:xfrm>
          <a:prstGeom prst="roundRect">
            <a:avLst>
              <a:gd name="adj" fmla="val 12000"/>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8069580" y="3108960"/>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4F7A3A"/>
                </a:solidFill>
                <a:latin typeface="Cairo"/>
                <a:cs typeface="Cairo"/>
              </a:rPr>
              <a:t>3</a:t>
            </a:r>
          </a:p>
        </p:txBody>
      </p:sp>
      <p:sp>
        <p:nvSpPr>
          <p:cNvPr id="13" name="TextBox 12"/>
          <p:cNvSpPr txBox="1"/>
          <p:nvPr/>
        </p:nvSpPr>
        <p:spPr>
          <a:xfrm>
            <a:off x="4846320" y="3086099"/>
            <a:ext cx="3246120" cy="594360"/>
          </a:xfrm>
          <a:prstGeom prst="rect">
            <a:avLst/>
          </a:prstGeom>
          <a:noFill/>
        </p:spPr>
        <p:txBody>
          <a:bodyPr wrap="square" lIns="45720" rIns="45720" tIns="18288" bIns="18288" anchor="t">
            <a:spAutoFit/>
          </a:bodyPr>
          <a:lstStyle/>
          <a:p>
            <a:pPr rtl="1" algn="r">
              <a:lnSpc>
                <a:spcPct val="100000"/>
              </a:lnSpc>
            </a:pPr>
            <a:r>
              <a:rPr sz="3000" b="1" lang="ar-MA">
                <a:solidFill>
                  <a:srgbClr val="FFFFFF"/>
                </a:solidFill>
                <a:latin typeface="Cairo"/>
                <a:cs typeface="Cairo"/>
              </a:rPr>
              <a:t>التعليم</a:t>
            </a:r>
          </a:p>
        </p:txBody>
      </p:sp>
      <p:sp>
        <p:nvSpPr>
          <p:cNvPr id="14" name="TextBox 13"/>
          <p:cNvSpPr txBox="1"/>
          <p:nvPr/>
        </p:nvSpPr>
        <p:spPr>
          <a:xfrm>
            <a:off x="4846320" y="3771900"/>
            <a:ext cx="3703320" cy="754379"/>
          </a:xfrm>
          <a:prstGeom prst="rect">
            <a:avLst/>
          </a:prstGeom>
          <a:noFill/>
        </p:spPr>
        <p:txBody>
          <a:bodyPr wrap="square" lIns="45720" rIns="45720" tIns="18288" bIns="18288" anchor="t">
            <a:spAutoFit/>
          </a:bodyPr>
          <a:lstStyle/>
          <a:p>
            <a:pPr rtl="1" algn="r">
              <a:lnSpc>
                <a:spcPct val="100000"/>
              </a:lnSpc>
            </a:pPr>
            <a:r>
              <a:rPr sz="2200" b="0" lang="ar-MA">
                <a:solidFill>
                  <a:srgbClr val="FFFFFF"/>
                </a:solidFill>
                <a:latin typeface="Cairo"/>
                <a:cs typeface="Cairo"/>
              </a:rPr>
              <a:t>مدارس وكليات وتعليم المرأة</a:t>
            </a:r>
          </a:p>
        </p:txBody>
      </p:sp>
      <p:sp>
        <p:nvSpPr>
          <p:cNvPr id="15" name="Rounded Rectangle 14"/>
          <p:cNvSpPr/>
          <p:nvPr/>
        </p:nvSpPr>
        <p:spPr>
          <a:xfrm>
            <a:off x="411479" y="2948939"/>
            <a:ext cx="4069080" cy="1668779"/>
          </a:xfrm>
          <a:prstGeom prst="roundRect">
            <a:avLst>
              <a:gd name="adj" fmla="val 12000"/>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Oval 15"/>
          <p:cNvSpPr/>
          <p:nvPr/>
        </p:nvSpPr>
        <p:spPr>
          <a:xfrm>
            <a:off x="3817619" y="3108960"/>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B06A1E"/>
                </a:solidFill>
                <a:latin typeface="Cairo"/>
                <a:cs typeface="Cairo"/>
              </a:rPr>
              <a:t>4</a:t>
            </a:r>
          </a:p>
        </p:txBody>
      </p:sp>
      <p:sp>
        <p:nvSpPr>
          <p:cNvPr id="17" name="TextBox 16"/>
          <p:cNvSpPr txBox="1"/>
          <p:nvPr/>
        </p:nvSpPr>
        <p:spPr>
          <a:xfrm>
            <a:off x="594359" y="3086099"/>
            <a:ext cx="3246120" cy="594360"/>
          </a:xfrm>
          <a:prstGeom prst="rect">
            <a:avLst/>
          </a:prstGeom>
          <a:noFill/>
        </p:spPr>
        <p:txBody>
          <a:bodyPr wrap="square" lIns="45720" rIns="45720" tIns="18288" bIns="18288" anchor="t">
            <a:spAutoFit/>
          </a:bodyPr>
          <a:lstStyle/>
          <a:p>
            <a:pPr rtl="1" algn="r">
              <a:lnSpc>
                <a:spcPct val="100000"/>
              </a:lnSpc>
            </a:pPr>
            <a:r>
              <a:rPr sz="3000" b="1" lang="ar-MA">
                <a:solidFill>
                  <a:srgbClr val="FFFFFF"/>
                </a:solidFill>
                <a:latin typeface="Cairo"/>
                <a:cs typeface="Cairo"/>
              </a:rPr>
              <a:t>الجمعيات</a:t>
            </a:r>
          </a:p>
        </p:txBody>
      </p:sp>
      <p:sp>
        <p:nvSpPr>
          <p:cNvPr id="18" name="TextBox 17"/>
          <p:cNvSpPr txBox="1"/>
          <p:nvPr/>
        </p:nvSpPr>
        <p:spPr>
          <a:xfrm>
            <a:off x="594359" y="3771900"/>
            <a:ext cx="3703320" cy="754379"/>
          </a:xfrm>
          <a:prstGeom prst="rect">
            <a:avLst/>
          </a:prstGeom>
          <a:noFill/>
        </p:spPr>
        <p:txBody>
          <a:bodyPr wrap="square" lIns="45720" rIns="45720" tIns="18288" bIns="18288" anchor="t">
            <a:spAutoFit/>
          </a:bodyPr>
          <a:lstStyle/>
          <a:p>
            <a:pPr rtl="1" algn="r">
              <a:lnSpc>
                <a:spcPct val="100000"/>
              </a:lnSpc>
            </a:pPr>
            <a:r>
              <a:rPr sz="2200" b="0" lang="ar-MA">
                <a:solidFill>
                  <a:srgbClr val="FFFFFF"/>
                </a:solidFill>
                <a:latin typeface="Cairo"/>
                <a:cs typeface="Cairo"/>
              </a:rPr>
              <a:t>إحياء اللغة العربية</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دور الصحافة</a:t>
            </a:r>
          </a:p>
        </p:txBody>
      </p:sp>
      <p:sp>
        <p:nvSpPr>
          <p:cNvPr id="3" name="Rounded Rectangle 2"/>
          <p:cNvSpPr/>
          <p:nvPr/>
        </p:nvSpPr>
        <p:spPr>
          <a:xfrm>
            <a:off x="777240" y="1325880"/>
            <a:ext cx="7589520" cy="3063239"/>
          </a:xfrm>
          <a:prstGeom prst="roundRect">
            <a:avLst>
              <a:gd name="adj" fmla="val 6000"/>
            </a:avLst>
          </a:prstGeom>
          <a:solidFill>
            <a:srgbClr val="FFFFFF"/>
          </a:solidFill>
          <a:ln w="15875">
            <a:solidFill>
              <a:srgbClr val="C9A24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7680960" y="1143000"/>
            <a:ext cx="731520" cy="822960"/>
          </a:xfrm>
          <a:prstGeom prst="rect">
            <a:avLst/>
          </a:prstGeom>
          <a:noFill/>
        </p:spPr>
        <p:txBody>
          <a:bodyPr wrap="square" lIns="45720" rIns="45720" tIns="18288" bIns="18288" anchor="t">
            <a:spAutoFit/>
          </a:bodyPr>
          <a:lstStyle/>
          <a:p>
            <a:pPr rtl="1" algn="r">
              <a:lnSpc>
                <a:spcPct val="100000"/>
              </a:lnSpc>
            </a:pPr>
            <a:r>
              <a:rPr sz="6600" b="1" lang="ar-MA">
                <a:solidFill>
                  <a:srgbClr val="C9A24A"/>
                </a:solidFill>
                <a:latin typeface="Cairo"/>
                <a:cs typeface="Cairo"/>
              </a:rPr>
              <a:t>”</a:t>
            </a:r>
          </a:p>
        </p:txBody>
      </p:sp>
      <p:sp>
        <p:nvSpPr>
          <p:cNvPr id="5" name="TextBox 4"/>
          <p:cNvSpPr txBox="1"/>
          <p:nvPr/>
        </p:nvSpPr>
        <p:spPr>
          <a:xfrm>
            <a:off x="1234440" y="1554480"/>
            <a:ext cx="6675120" cy="2606039"/>
          </a:xfrm>
          <a:prstGeom prst="rect">
            <a:avLst/>
          </a:prstGeom>
          <a:noFill/>
        </p:spPr>
        <p:txBody>
          <a:bodyPr wrap="square" lIns="45720" rIns="45720" tIns="18288" bIns="18288" anchor="ctr">
            <a:spAutoFit/>
          </a:bodyPr>
          <a:lstStyle/>
          <a:p>
            <a:pPr rtl="1" algn="ctr">
              <a:lnSpc>
                <a:spcPct val="110000"/>
              </a:lnSpc>
            </a:pPr>
            <a:r>
              <a:rPr sz="3800" b="1" lang="ar-MA">
                <a:solidFill>
                  <a:srgbClr val="0B2242"/>
                </a:solidFill>
                <a:latin typeface="Cairo"/>
                <a:cs typeface="Cairo"/>
              </a:rPr>
              <a:t>الصحف والكتب صنعت الوعي العربي</a:t>
            </a:r>
          </a:p>
          <a:p>
            <a:pPr rtl="1" algn="ctr">
              <a:lnSpc>
                <a:spcPct val="110000"/>
              </a:lnSpc>
            </a:pPr>
            <a:r>
              <a:rPr sz="1200" b="0" lang="ar-MA">
                <a:solidFill>
                  <a:srgbClr val="26303D"/>
                </a:solidFill>
                <a:latin typeface="Cairo"/>
                <a:cs typeface="Cairo"/>
              </a:rPr>
              <a:t> </a:t>
            </a:r>
          </a:p>
          <a:p>
            <a:pPr rtl="1" algn="ctr">
              <a:lnSpc>
                <a:spcPct val="110000"/>
              </a:lnSpc>
            </a:pPr>
            <a:r>
              <a:rPr sz="2300" b="0" lang="ar-MA">
                <a:solidFill>
                  <a:srgbClr val="5B6675"/>
                </a:solidFill>
                <a:latin typeface="Cairo"/>
                <a:cs typeface="Cairo"/>
              </a:rPr>
              <a:t>بمسائل الوضعية السياسية والاجتماعية والفكرية… وبالبحث عن حلول لها</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1" lang="ar-MA">
                <a:solidFill>
                  <a:srgbClr val="0B2242"/>
                </a:solidFill>
                <a:latin typeface="Cairo"/>
                <a:cs typeface="Cairo"/>
              </a:rPr>
              <a:t>1- مظاهر وعوامل اليقظة الفكرية بالمشرق بالقرن 19م</a:t>
            </a:r>
          </a:p>
          <a:p>
            <a:pPr rtl="1" algn="r">
              <a:buNone/>
              <a:spcAft>
                <a:spcPts val="600"/>
              </a:spcAft>
            </a:pPr>
            <a:r>
              <a:rPr sz="2600" b="1" lang="ar-MA">
                <a:solidFill>
                  <a:srgbClr val="0B2242"/>
                </a:solidFill>
                <a:latin typeface="Cairo"/>
                <a:cs typeface="Cairo"/>
              </a:rPr>
              <a:t>1- مظاهر اليقظة الفكرية بالمشرق العربي</a:t>
            </a:r>
          </a:p>
          <a:p>
            <a:pPr rtl="1" algn="r">
              <a:buNone/>
              <a:spcAft>
                <a:spcPts val="600"/>
              </a:spcAft>
            </a:pPr>
            <a:r>
              <a:rPr sz="2600" b="0" lang="ar-MA">
                <a:latin typeface="Cairo"/>
                <a:cs typeface="Cairo"/>
              </a:rPr>
              <a:t>شكل ظهور المطابع ونشر الكتب والصحف والمجلات أحد أهم مظاهر اليقظة الفكرية في المشرق العربي حيث ظهرت أول مطبعة</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سنة 1789 (المطبعة الأهلية بمصر) وقد اهتمت الكتب بإحياء التراث الفكري العربي الإسلامي زيادة على الإنتاجات الفكرية والعلمية الغربية.</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في نفس الفترة، انتشرت الترجمة كمظهر آخر لليقظة الفكرية وقاد هذه الحركة شباب تعلم بأوروبا ضمن البعثات الطلابية أمثال: رفاعة رافع الطهطاوي الذي أرسل على عهد محمد علي.</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لقد لعبت الصحف والمجلات والكتب دورا أساسيا في تشكيل الوعي العربي بمسائل الوضعية السياسية والاجتماعية والفكرية المزرية ويحاول إيجاد حلول لها.</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ولا يمكن أن نغفل ظهور المدارس والكليات وتعليم المرأة وظهور جمعيات ثقافية تعمل على إحياء اللغة العربية ضمن مظاهر هذه اليقظة.</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01"/>
          </p:nvPr>
        </p:nvSpPr>
        <p:spPr/>
        <p:txBody>
          <a:bodyPr wrap="square"/>
          <a:lstStyle/>
          <a:p>
            <a:pPr rtl="1" algn="r">
              <a:buNone/>
              <a:spcAft>
                <a:spcPts val="600"/>
              </a:spcAft>
            </a:pPr>
            <a:r>
              <a:rPr sz="9600" b="0" lang="ar-MA">
                <a:latin typeface="Cairo"/>
                <a:cs typeface="Cairo"/>
              </a:rPr>
              <a:t>2</a:t>
            </a:r>
          </a:p>
        </p:txBody>
      </p:sp>
      <p:sp>
        <p:nvSpPr>
          <p:cNvPr id="3" name="Title 2"/>
          <p:cNvSpPr>
            <a:spLocks noGrp="1"/>
          </p:cNvSpPr>
          <p:nvPr>
            <p:ph type="title" idx="102"/>
          </p:nvPr>
        </p:nvSpPr>
        <p:spPr/>
        <p:txBody>
          <a:bodyPr wrap="square"/>
          <a:lstStyle/>
          <a:p>
            <a:pPr rtl="1" algn="r">
              <a:buNone/>
              <a:spcAft>
                <a:spcPts val="600"/>
              </a:spcAft>
            </a:pPr>
            <a:r>
              <a:rPr sz="4000" b="0" lang="ar-MA">
                <a:latin typeface="Cairo"/>
                <a:cs typeface="Cairo"/>
              </a:rPr>
              <a:t>المحور الثاني: عوامل اليقظة</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ثلاثة مستويات من العوامل</a:t>
            </a:r>
          </a:p>
        </p:txBody>
      </p:sp>
      <p:sp>
        <p:nvSpPr>
          <p:cNvPr id="3" name="Rounded Rectangle 2"/>
          <p:cNvSpPr/>
          <p:nvPr/>
        </p:nvSpPr>
        <p:spPr>
          <a:xfrm>
            <a:off x="6068568" y="1097280"/>
            <a:ext cx="2663952" cy="3520439"/>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ectangle 3"/>
          <p:cNvSpPr/>
          <p:nvPr/>
        </p:nvSpPr>
        <p:spPr>
          <a:xfrm>
            <a:off x="8622792" y="1097280"/>
            <a:ext cx="109728" cy="3520439"/>
          </a:xfrm>
          <a:prstGeom prst="rect">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6205728" y="1508760"/>
            <a:ext cx="2298192" cy="594360"/>
          </a:xfrm>
          <a:prstGeom prst="rect">
            <a:avLst/>
          </a:prstGeom>
          <a:noFill/>
        </p:spPr>
        <p:txBody>
          <a:bodyPr wrap="square" lIns="45720" rIns="45720" tIns="18288" bIns="18288" anchor="t">
            <a:spAutoFit/>
          </a:bodyPr>
          <a:lstStyle/>
          <a:p>
            <a:pPr rtl="1" algn="r">
              <a:lnSpc>
                <a:spcPct val="95000"/>
              </a:lnSpc>
            </a:pPr>
            <a:r>
              <a:rPr sz="2800" b="1" lang="ar-MA">
                <a:solidFill>
                  <a:srgbClr val="1F6F78"/>
                </a:solidFill>
                <a:latin typeface="Cairo"/>
                <a:cs typeface="Cairo"/>
              </a:rPr>
              <a:t>سياسي</a:t>
            </a:r>
          </a:p>
        </p:txBody>
      </p:sp>
      <p:sp>
        <p:nvSpPr>
          <p:cNvPr id="6" name="TextBox 5"/>
          <p:cNvSpPr txBox="1"/>
          <p:nvPr/>
        </p:nvSpPr>
        <p:spPr>
          <a:xfrm>
            <a:off x="6205728" y="2103120"/>
            <a:ext cx="2298192"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a:t>
            </a:r>
          </a:p>
        </p:txBody>
      </p:sp>
      <p:sp>
        <p:nvSpPr>
          <p:cNvPr id="7" name="TextBox 6"/>
          <p:cNvSpPr txBox="1"/>
          <p:nvPr/>
        </p:nvSpPr>
        <p:spPr>
          <a:xfrm>
            <a:off x="6205728" y="2459735"/>
            <a:ext cx="2298192" cy="2112264"/>
          </a:xfrm>
          <a:prstGeom prst="rect">
            <a:avLst/>
          </a:prstGeom>
          <a:noFill/>
        </p:spPr>
        <p:txBody>
          <a:bodyPr wrap="square" lIns="45720" rIns="45720" tIns="18288" bIns="18288" anchor="t">
            <a:spAutoFit/>
          </a:bodyPr>
          <a:lstStyle/>
          <a:p>
            <a:pPr rtl="1" algn="r">
              <a:lnSpc>
                <a:spcPct val="100000"/>
              </a:lnSpc>
            </a:pPr>
            <a:r>
              <a:rPr sz="2400" b="0" lang="ar-MA">
                <a:solidFill>
                  <a:srgbClr val="26303D"/>
                </a:solidFill>
                <a:latin typeface="Cairo"/>
                <a:cs typeface="Cairo"/>
              </a:rPr>
              <a:t>الحملة الفرنسية، انحطاط العثمانيين، التتريك، إصلاحات محمد علي</a:t>
            </a:r>
          </a:p>
        </p:txBody>
      </p:sp>
      <p:sp>
        <p:nvSpPr>
          <p:cNvPr id="8" name="Rounded Rectangle 7"/>
          <p:cNvSpPr/>
          <p:nvPr/>
        </p:nvSpPr>
        <p:spPr>
          <a:xfrm>
            <a:off x="3240023" y="1097280"/>
            <a:ext cx="2663952" cy="3520439"/>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5794248" y="1097280"/>
            <a:ext cx="109728" cy="3520439"/>
          </a:xfrm>
          <a:prstGeom prst="rect">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3377183" y="1508760"/>
            <a:ext cx="2298192" cy="594360"/>
          </a:xfrm>
          <a:prstGeom prst="rect">
            <a:avLst/>
          </a:prstGeom>
          <a:noFill/>
        </p:spPr>
        <p:txBody>
          <a:bodyPr wrap="square" lIns="45720" rIns="45720" tIns="18288" bIns="18288" anchor="t">
            <a:spAutoFit/>
          </a:bodyPr>
          <a:lstStyle/>
          <a:p>
            <a:pPr rtl="1" algn="r">
              <a:lnSpc>
                <a:spcPct val="95000"/>
              </a:lnSpc>
            </a:pPr>
            <a:r>
              <a:rPr sz="2800" b="1" lang="ar-MA">
                <a:solidFill>
                  <a:srgbClr val="8C2F39"/>
                </a:solidFill>
                <a:latin typeface="Cairo"/>
                <a:cs typeface="Cairo"/>
              </a:rPr>
              <a:t>اجتماعي</a:t>
            </a:r>
          </a:p>
        </p:txBody>
      </p:sp>
      <p:sp>
        <p:nvSpPr>
          <p:cNvPr id="11" name="TextBox 10"/>
          <p:cNvSpPr txBox="1"/>
          <p:nvPr/>
        </p:nvSpPr>
        <p:spPr>
          <a:xfrm>
            <a:off x="3377183" y="2103120"/>
            <a:ext cx="2298192"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a:t>
            </a:r>
          </a:p>
        </p:txBody>
      </p:sp>
      <p:sp>
        <p:nvSpPr>
          <p:cNvPr id="12" name="TextBox 11"/>
          <p:cNvSpPr txBox="1"/>
          <p:nvPr/>
        </p:nvSpPr>
        <p:spPr>
          <a:xfrm>
            <a:off x="3377183" y="2459735"/>
            <a:ext cx="2298192" cy="2112264"/>
          </a:xfrm>
          <a:prstGeom prst="rect">
            <a:avLst/>
          </a:prstGeom>
          <a:noFill/>
        </p:spPr>
        <p:txBody>
          <a:bodyPr wrap="square" lIns="45720" rIns="45720" tIns="18288" bIns="18288" anchor="t">
            <a:spAutoFit/>
          </a:bodyPr>
          <a:lstStyle/>
          <a:p>
            <a:pPr rtl="1" algn="r">
              <a:lnSpc>
                <a:spcPct val="100000"/>
              </a:lnSpc>
            </a:pPr>
            <a:r>
              <a:rPr sz="2400" b="0" lang="ar-MA">
                <a:solidFill>
                  <a:srgbClr val="26303D"/>
                </a:solidFill>
                <a:latin typeface="Cairo"/>
                <a:cs typeface="Cairo"/>
              </a:rPr>
              <a:t>طبقة وسطى، بعثات تبشيرية، جمعيات إسلامية</a:t>
            </a:r>
          </a:p>
        </p:txBody>
      </p:sp>
      <p:sp>
        <p:nvSpPr>
          <p:cNvPr id="13" name="Rounded Rectangle 12"/>
          <p:cNvSpPr/>
          <p:nvPr/>
        </p:nvSpPr>
        <p:spPr>
          <a:xfrm>
            <a:off x="411479" y="1097280"/>
            <a:ext cx="2663952" cy="3520439"/>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ectangle 13"/>
          <p:cNvSpPr/>
          <p:nvPr/>
        </p:nvSpPr>
        <p:spPr>
          <a:xfrm>
            <a:off x="2965703" y="1097280"/>
            <a:ext cx="109728" cy="3520439"/>
          </a:xfrm>
          <a:prstGeom prst="rect">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548639" y="1508760"/>
            <a:ext cx="2298192" cy="594360"/>
          </a:xfrm>
          <a:prstGeom prst="rect">
            <a:avLst/>
          </a:prstGeom>
          <a:noFill/>
        </p:spPr>
        <p:txBody>
          <a:bodyPr wrap="square" lIns="45720" rIns="45720" tIns="18288" bIns="18288" anchor="t">
            <a:spAutoFit/>
          </a:bodyPr>
          <a:lstStyle/>
          <a:p>
            <a:pPr rtl="1" algn="r">
              <a:lnSpc>
                <a:spcPct val="95000"/>
              </a:lnSpc>
            </a:pPr>
            <a:r>
              <a:rPr sz="2800" b="1" lang="ar-MA">
                <a:solidFill>
                  <a:srgbClr val="4F7A3A"/>
                </a:solidFill>
                <a:latin typeface="Cairo"/>
                <a:cs typeface="Cairo"/>
              </a:rPr>
              <a:t>ثقافي</a:t>
            </a:r>
          </a:p>
        </p:txBody>
      </p:sp>
      <p:sp>
        <p:nvSpPr>
          <p:cNvPr id="16" name="TextBox 15"/>
          <p:cNvSpPr txBox="1"/>
          <p:nvPr/>
        </p:nvSpPr>
        <p:spPr>
          <a:xfrm>
            <a:off x="548639" y="2103120"/>
            <a:ext cx="2298192"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a:t>
            </a:r>
          </a:p>
        </p:txBody>
      </p:sp>
      <p:sp>
        <p:nvSpPr>
          <p:cNvPr id="17" name="TextBox 16"/>
          <p:cNvSpPr txBox="1"/>
          <p:nvPr/>
        </p:nvSpPr>
        <p:spPr>
          <a:xfrm>
            <a:off x="548639" y="2459735"/>
            <a:ext cx="2298192" cy="2112264"/>
          </a:xfrm>
          <a:prstGeom prst="rect">
            <a:avLst/>
          </a:prstGeom>
          <a:noFill/>
        </p:spPr>
        <p:txBody>
          <a:bodyPr wrap="square" lIns="45720" rIns="45720" tIns="18288" bIns="18288" anchor="t">
            <a:spAutoFit/>
          </a:bodyPr>
          <a:lstStyle/>
          <a:p>
            <a:pPr rtl="1" algn="r">
              <a:lnSpc>
                <a:spcPct val="100000"/>
              </a:lnSpc>
            </a:pPr>
            <a:r>
              <a:rPr sz="2400" b="0" lang="ar-MA">
                <a:solidFill>
                  <a:srgbClr val="26303D"/>
                </a:solidFill>
                <a:latin typeface="Cairo"/>
                <a:cs typeface="Cairo"/>
              </a:rPr>
              <a:t>مطابع، ترجمة، جمعيات علمية (البستاني)</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من الحملة الفرنسية إلى النهضة</a:t>
            </a:r>
          </a:p>
        </p:txBody>
      </p:sp>
      <p:sp>
        <p:nvSpPr>
          <p:cNvPr id="3" name="Rounded Rectangle 2"/>
          <p:cNvSpPr/>
          <p:nvPr/>
        </p:nvSpPr>
        <p:spPr>
          <a:xfrm>
            <a:off x="4823460" y="1325880"/>
            <a:ext cx="2148840" cy="960120"/>
          </a:xfrm>
          <a:prstGeom prst="roundRect">
            <a:avLst>
              <a:gd name="adj" fmla="val 12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4878324" y="1325880"/>
            <a:ext cx="2039112" cy="960120"/>
          </a:xfrm>
          <a:prstGeom prst="rect">
            <a:avLst/>
          </a:prstGeom>
          <a:noFill/>
        </p:spPr>
        <p:txBody>
          <a:bodyPr wrap="square" lIns="45720" rIns="45720" tIns="18288" bIns="18288" anchor="ctr">
            <a:spAutoFit/>
          </a:bodyPr>
          <a:lstStyle/>
          <a:p>
            <a:pPr rtl="1" algn="ctr">
              <a:lnSpc>
                <a:spcPct val="95000"/>
              </a:lnSpc>
            </a:pPr>
            <a:r>
              <a:rPr sz="2000" b="1" lang="ar-MA">
                <a:solidFill>
                  <a:srgbClr val="FFFFFF"/>
                </a:solidFill>
                <a:latin typeface="Cairo"/>
                <a:cs typeface="Cairo"/>
              </a:rPr>
              <a:t>حملة نابليون: علماء ومطبعة</a:t>
            </a:r>
          </a:p>
        </p:txBody>
      </p:sp>
      <p:sp>
        <p:nvSpPr>
          <p:cNvPr id="5" name="Left Arrow 4"/>
          <p:cNvSpPr/>
          <p:nvPr/>
        </p:nvSpPr>
        <p:spPr>
          <a:xfrm>
            <a:off x="4366260" y="1623060"/>
            <a:ext cx="411480" cy="365760"/>
          </a:xfrm>
          <a:prstGeom prst="leftArrow">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ounded Rectangle 5"/>
          <p:cNvSpPr/>
          <p:nvPr/>
        </p:nvSpPr>
        <p:spPr>
          <a:xfrm>
            <a:off x="2171700" y="1325880"/>
            <a:ext cx="2148840" cy="960120"/>
          </a:xfrm>
          <a:prstGeom prst="roundRect">
            <a:avLst>
              <a:gd name="adj" fmla="val 12000"/>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2226564" y="1325880"/>
            <a:ext cx="2039112" cy="960120"/>
          </a:xfrm>
          <a:prstGeom prst="rect">
            <a:avLst/>
          </a:prstGeom>
          <a:noFill/>
        </p:spPr>
        <p:txBody>
          <a:bodyPr wrap="square" lIns="45720" rIns="45720" tIns="18288" bIns="18288" anchor="ctr">
            <a:spAutoFit/>
          </a:bodyPr>
          <a:lstStyle/>
          <a:p>
            <a:pPr rtl="1" algn="ctr">
              <a:lnSpc>
                <a:spcPct val="95000"/>
              </a:lnSpc>
            </a:pPr>
            <a:r>
              <a:rPr sz="2000" b="1" lang="ar-MA">
                <a:solidFill>
                  <a:srgbClr val="FFFFFF"/>
                </a:solidFill>
                <a:latin typeface="Cairo"/>
                <a:cs typeface="Cairo"/>
              </a:rPr>
              <a:t>إصلاحات محمد علي</a:t>
            </a:r>
          </a:p>
        </p:txBody>
      </p:sp>
      <p:sp>
        <p:nvSpPr>
          <p:cNvPr id="8" name="Down Arrow 7"/>
          <p:cNvSpPr/>
          <p:nvPr/>
        </p:nvSpPr>
        <p:spPr>
          <a:xfrm>
            <a:off x="3063239" y="2377440"/>
            <a:ext cx="365760" cy="502920"/>
          </a:xfrm>
          <a:prstGeom prst="downArrow">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2171700" y="2971800"/>
            <a:ext cx="2148840" cy="960120"/>
          </a:xfrm>
          <a:prstGeom prst="roundRect">
            <a:avLst>
              <a:gd name="adj" fmla="val 12000"/>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2226564" y="2971800"/>
            <a:ext cx="2039112" cy="960120"/>
          </a:xfrm>
          <a:prstGeom prst="rect">
            <a:avLst/>
          </a:prstGeom>
          <a:noFill/>
        </p:spPr>
        <p:txBody>
          <a:bodyPr wrap="square" lIns="45720" rIns="45720" tIns="18288" bIns="18288" anchor="ctr">
            <a:spAutoFit/>
          </a:bodyPr>
          <a:lstStyle/>
          <a:p>
            <a:pPr rtl="1" algn="ctr">
              <a:lnSpc>
                <a:spcPct val="95000"/>
              </a:lnSpc>
            </a:pPr>
            <a:r>
              <a:rPr sz="2000" b="1" lang="ar-MA">
                <a:solidFill>
                  <a:srgbClr val="FFFFFF"/>
                </a:solidFill>
                <a:latin typeface="Cairo"/>
                <a:cs typeface="Cairo"/>
              </a:rPr>
              <a:t>بعثات وترجمة</a:t>
            </a:r>
          </a:p>
        </p:txBody>
      </p:sp>
      <p:sp>
        <p:nvSpPr>
          <p:cNvPr id="11" name="Left Arrow 10"/>
          <p:cNvSpPr/>
          <p:nvPr/>
        </p:nvSpPr>
        <p:spPr>
          <a:xfrm rot="10800000">
            <a:off x="4366259" y="3268979"/>
            <a:ext cx="411480" cy="365760"/>
          </a:xfrm>
          <a:prstGeom prst="leftArrow">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4823460" y="2971800"/>
            <a:ext cx="2148840" cy="960120"/>
          </a:xfrm>
          <a:prstGeom prst="roundRect">
            <a:avLst>
              <a:gd name="adj" fmla="val 12000"/>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4878324" y="2971800"/>
            <a:ext cx="2039112" cy="960120"/>
          </a:xfrm>
          <a:prstGeom prst="rect">
            <a:avLst/>
          </a:prstGeom>
          <a:noFill/>
        </p:spPr>
        <p:txBody>
          <a:bodyPr wrap="square" lIns="45720" rIns="45720" tIns="18288" bIns="18288" anchor="ctr">
            <a:spAutoFit/>
          </a:bodyPr>
          <a:lstStyle/>
          <a:p>
            <a:pPr rtl="1" algn="ctr">
              <a:lnSpc>
                <a:spcPct val="95000"/>
              </a:lnSpc>
            </a:pPr>
            <a:r>
              <a:rPr sz="2000" b="1" lang="ar-MA">
                <a:solidFill>
                  <a:srgbClr val="FFFFFF"/>
                </a:solidFill>
                <a:latin typeface="Cairo"/>
                <a:cs typeface="Cairo"/>
              </a:rPr>
              <a:t>يقظة فكرية</a:t>
            </a:r>
          </a:p>
        </p:txBody>
      </p:sp>
      <p:sp>
        <p:nvSpPr>
          <p:cNvPr id="14" name="Rounded Rectangle 13"/>
          <p:cNvSpPr/>
          <p:nvPr/>
        </p:nvSpPr>
        <p:spPr>
          <a:xfrm>
            <a:off x="411480" y="4050791"/>
            <a:ext cx="8321040" cy="566928"/>
          </a:xfrm>
          <a:prstGeom prst="roundRect">
            <a:avLst>
              <a:gd name="adj" fmla="val 30000"/>
            </a:avLst>
          </a:prstGeom>
          <a:solidFill>
            <a:srgbClr val="F3E6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594360" y="4050791"/>
            <a:ext cx="7955280" cy="566928"/>
          </a:xfrm>
          <a:prstGeom prst="rect">
            <a:avLst/>
          </a:prstGeom>
          <a:noFill/>
        </p:spPr>
        <p:txBody>
          <a:bodyPr wrap="square" lIns="45720" rIns="45720" tIns="18288" bIns="18288" anchor="ctr">
            <a:spAutoFit/>
          </a:bodyPr>
          <a:lstStyle/>
          <a:p>
            <a:pPr rtl="1" algn="ctr">
              <a:lnSpc>
                <a:spcPct val="100000"/>
              </a:lnSpc>
            </a:pPr>
            <a:r>
              <a:rPr sz="1800" b="1" lang="ar-MA">
                <a:solidFill>
                  <a:srgbClr val="0B2242"/>
                </a:solidFill>
                <a:latin typeface="Cairo"/>
                <a:cs typeface="Cairo"/>
              </a:rPr>
              <a:t>ومعها: عجز العثمانيين أمام الأطماع الأوروبية (استعمار الجزائر)</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1" lang="ar-MA">
                <a:solidFill>
                  <a:srgbClr val="0B2242"/>
                </a:solidFill>
                <a:latin typeface="Cairo"/>
                <a:cs typeface="Cairo"/>
              </a:rPr>
              <a:t>2- عوامل اليقظة الفكرية</a:t>
            </a:r>
          </a:p>
          <a:p>
            <a:pPr rtl="1" algn="r">
              <a:buNone/>
              <a:spcAft>
                <a:spcPts val="600"/>
              </a:spcAft>
            </a:pPr>
            <a:r>
              <a:rPr sz="2600" b="0" lang="ar-MA">
                <a:latin typeface="Cairo"/>
                <a:cs typeface="Cairo"/>
              </a:rPr>
              <a:t>يمكن أن نصنف عوامل اليقظة العربية ببلاد الشام ومصر إلى ثلاث مستويات أساسية:</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400" b="1" lang="ar-MA">
                <a:solidFill>
                  <a:srgbClr val="0B2242"/>
                </a:solidFill>
                <a:latin typeface="Cairo"/>
                <a:cs typeface="Cairo"/>
              </a:rPr>
              <a:t>أ- مستوى سياسي</a:t>
            </a:r>
          </a:p>
          <a:p>
            <a:pPr rtl="1" algn="r">
              <a:buNone/>
              <a:spcAft>
                <a:spcPts val="600"/>
              </a:spcAft>
            </a:pPr>
            <a:r>
              <a:rPr sz="2400" b="0" lang="ar-MA">
                <a:latin typeface="Cairo"/>
                <a:cs typeface="Cairo"/>
              </a:rPr>
              <a:t>جاءت الحملة الفرنسية على مصر كنافذة تعرف من خلالها المصريون على مدى تطور وتقدم الأوروبيين خصوصا وأن حملة نابليون لم تكن عسكرية فحسب وإنما علمية أيضا ضمت العلماء والأطباء والمهندسين وحملت معها تقنيات الطباعة.</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من جهة أخرى، أصبح انحطاط السلطة العثمانية التي كانت وصية على العالم العربي يشكل عبئا على الشعوب العربية خصوصا أمام تنامي الأطماع الاستعمارية الأوروبية وعجز العثمانيين عن مواجهتها (استعمار الجزائر)،</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كما لا ننسى دور سياسة التتريك والتعصب القومي التركي في إذكاء روح القومية العربية.</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لقد لعبت سياسات الإصلاحات التي انتهجها محمد علي باشا دورا أساسيا في التمهيد للنهضة العربية حيث قام بالعمل على تحديث مصر وأرسل البعثات الطلابية إلى أوروبا وساهم في عمليات الترجمة الواسعة وطور البلاد على النمط الأوروبي.</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400" b="1" lang="ar-MA">
                <a:solidFill>
                  <a:srgbClr val="0B2242"/>
                </a:solidFill>
                <a:latin typeface="Cairo"/>
                <a:cs typeface="Cairo"/>
              </a:rPr>
              <a:t>ب- مستوى اجتماعي</a:t>
            </a:r>
          </a:p>
          <a:p>
            <a:pPr rtl="1" algn="r">
              <a:buNone/>
              <a:spcAft>
                <a:spcPts val="600"/>
              </a:spcAft>
            </a:pPr>
            <a:r>
              <a:rPr sz="2400" b="0" lang="ar-MA">
                <a:latin typeface="Cairo"/>
                <a:cs typeface="Cairo"/>
              </a:rPr>
              <a:t>ساعدت إصلاحات محمد علي على ظهور طبقة اجتماعية وسطى بمصر والشام (تجار - موظفون - مفكرون...) لعبت دورا هاما في احتضان اليقظة الفكرية، كما لعبت البعثات التبشيرية دورا مهما في خلق دينامية فكرية في أوساط المسيحيين وفي الدعوة إلى تعليم المرأة،</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واكبتها حركية إسلامية قادتها جمعيات دعت إلى إحياء التراث العربي ونشر التعليم.</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1" lang="ar-MA">
                <a:solidFill>
                  <a:srgbClr val="0B2242"/>
                </a:solidFill>
                <a:latin typeface="Cairo"/>
                <a:cs typeface="Cairo"/>
              </a:rPr>
              <a:t>ج- مستوى ثقافي</a:t>
            </a:r>
          </a:p>
          <a:p>
            <a:pPr rtl="1" algn="r">
              <a:buNone/>
              <a:spcAft>
                <a:spcPts val="600"/>
              </a:spcAft>
            </a:pPr>
            <a:r>
              <a:rPr sz="2600" b="0" lang="ar-MA">
                <a:latin typeface="Cairo"/>
                <a:cs typeface="Cairo"/>
              </a:rPr>
              <a:t>لقد كان لظهور المطابع دور في نشر الصحف والمجلات والكتب التي نشرت الثقافة وعززت إحياء التراث العربي الإسلامي كما ساعدت بموازاة مع حركة ترجمة واسعة في نشر الفكر الغربي الحديث.</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ساهمت الجمعيات الثقافية والعلمية (الجمعية العلمية السورية التي أسسها بطرس البستاني) في إحياء اللغة العربية وقواعدها وقد تم كل ذلك في جو ثقافي اتسم بروح التسامح بين العناصر العربية على اختلاف دياناتهم.</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01"/>
          </p:nvPr>
        </p:nvSpPr>
        <p:spPr/>
        <p:txBody>
          <a:bodyPr wrap="square"/>
          <a:lstStyle/>
          <a:p>
            <a:pPr rtl="1" algn="r">
              <a:buNone/>
              <a:spcAft>
                <a:spcPts val="600"/>
              </a:spcAft>
            </a:pPr>
            <a:r>
              <a:rPr sz="9600" b="0" lang="ar-MA">
                <a:latin typeface="Cairo"/>
                <a:cs typeface="Cairo"/>
              </a:rPr>
              <a:t>3</a:t>
            </a:r>
          </a:p>
        </p:txBody>
      </p:sp>
      <p:sp>
        <p:nvSpPr>
          <p:cNvPr id="3" name="Title 2"/>
          <p:cNvSpPr>
            <a:spLocks noGrp="1"/>
          </p:cNvSpPr>
          <p:nvPr>
            <p:ph type="title" idx="102"/>
          </p:nvPr>
        </p:nvSpPr>
        <p:spPr/>
        <p:txBody>
          <a:bodyPr wrap="square"/>
          <a:lstStyle/>
          <a:p>
            <a:pPr rtl="1" algn="r">
              <a:buNone/>
              <a:spcAft>
                <a:spcPts val="600"/>
              </a:spcAft>
            </a:pPr>
            <a:r>
              <a:rPr sz="4000" b="0" lang="ar-MA">
                <a:latin typeface="Cairo"/>
                <a:cs typeface="Cairo"/>
              </a:rPr>
              <a:t>المحور الثالث: التياران السلفي والعلماني</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جوابان عن تحدي التخلف والتبعية</a:t>
            </a:r>
          </a:p>
        </p:txBody>
      </p:sp>
      <p:sp>
        <p:nvSpPr>
          <p:cNvPr id="3" name="Rounded Rectangle 2"/>
          <p:cNvSpPr/>
          <p:nvPr/>
        </p:nvSpPr>
        <p:spPr>
          <a:xfrm>
            <a:off x="5212080" y="1097280"/>
            <a:ext cx="3520440" cy="1075943"/>
          </a:xfrm>
          <a:prstGeom prst="roundRect">
            <a:avLst>
              <a:gd name="adj" fmla="val 15000"/>
            </a:avLst>
          </a:prstGeom>
          <a:solidFill>
            <a:srgbClr val="FFFFFF"/>
          </a:solidFill>
          <a:ln w="15875">
            <a:solidFill>
              <a:srgbClr val="1F6F7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7406640" y="1097280"/>
            <a:ext cx="1325880" cy="1075943"/>
          </a:xfrm>
          <a:prstGeom prst="roundRect">
            <a:avLst>
              <a:gd name="adj" fmla="val 15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7406640" y="1097280"/>
            <a:ext cx="1325880" cy="1075943"/>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سلفي</a:t>
            </a:r>
          </a:p>
        </p:txBody>
      </p:sp>
      <p:sp>
        <p:nvSpPr>
          <p:cNvPr id="6" name="TextBox 5"/>
          <p:cNvSpPr txBox="1"/>
          <p:nvPr/>
        </p:nvSpPr>
        <p:spPr>
          <a:xfrm>
            <a:off x="5303520" y="1097280"/>
            <a:ext cx="2057400" cy="1075943"/>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الرجوع إلى الدين والسلف الصالح</a:t>
            </a:r>
          </a:p>
        </p:txBody>
      </p:sp>
      <p:sp>
        <p:nvSpPr>
          <p:cNvPr id="7" name="Rounded Rectangle 6"/>
          <p:cNvSpPr/>
          <p:nvPr/>
        </p:nvSpPr>
        <p:spPr>
          <a:xfrm>
            <a:off x="411480" y="1097280"/>
            <a:ext cx="3520440" cy="1075943"/>
          </a:xfrm>
          <a:prstGeom prst="roundRect">
            <a:avLst>
              <a:gd name="adj" fmla="val 15000"/>
            </a:avLst>
          </a:prstGeom>
          <a:solidFill>
            <a:srgbClr val="FFFFFF"/>
          </a:solidFill>
          <a:ln w="15875">
            <a:solidFill>
              <a:srgbClr val="8C2F3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ounded Rectangle 7"/>
          <p:cNvSpPr/>
          <p:nvPr/>
        </p:nvSpPr>
        <p:spPr>
          <a:xfrm>
            <a:off x="2606039" y="1097280"/>
            <a:ext cx="1325880" cy="1075943"/>
          </a:xfrm>
          <a:prstGeom prst="roundRect">
            <a:avLst>
              <a:gd name="adj" fmla="val 15000"/>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2606039" y="1097280"/>
            <a:ext cx="1325880" cy="1075943"/>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علماني</a:t>
            </a:r>
          </a:p>
        </p:txBody>
      </p:sp>
      <p:sp>
        <p:nvSpPr>
          <p:cNvPr id="10" name="TextBox 9"/>
          <p:cNvSpPr txBox="1"/>
          <p:nvPr/>
        </p:nvSpPr>
        <p:spPr>
          <a:xfrm>
            <a:off x="502920" y="1097280"/>
            <a:ext cx="2057400" cy="1075943"/>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فصل الدين عن الدولة</a:t>
            </a:r>
          </a:p>
        </p:txBody>
      </p:sp>
      <p:sp>
        <p:nvSpPr>
          <p:cNvPr id="11" name="Oval 10"/>
          <p:cNvSpPr/>
          <p:nvPr/>
        </p:nvSpPr>
        <p:spPr>
          <a:xfrm>
            <a:off x="4288536" y="1351787"/>
            <a:ext cx="566928" cy="566928"/>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a:t>
            </a:r>
          </a:p>
        </p:txBody>
      </p:sp>
      <p:sp>
        <p:nvSpPr>
          <p:cNvPr id="12" name="Rounded Rectangle 11"/>
          <p:cNvSpPr/>
          <p:nvPr/>
        </p:nvSpPr>
        <p:spPr>
          <a:xfrm>
            <a:off x="5212080" y="2319527"/>
            <a:ext cx="3520440" cy="1075943"/>
          </a:xfrm>
          <a:prstGeom prst="roundRect">
            <a:avLst>
              <a:gd name="adj" fmla="val 15000"/>
            </a:avLst>
          </a:prstGeom>
          <a:solidFill>
            <a:srgbClr val="FFFFFF"/>
          </a:solidFill>
          <a:ln w="15875">
            <a:solidFill>
              <a:srgbClr val="4F7A3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ounded Rectangle 12"/>
          <p:cNvSpPr/>
          <p:nvPr/>
        </p:nvSpPr>
        <p:spPr>
          <a:xfrm>
            <a:off x="7406640" y="2319527"/>
            <a:ext cx="1325880" cy="1075943"/>
          </a:xfrm>
          <a:prstGeom prst="roundRect">
            <a:avLst>
              <a:gd name="adj" fmla="val 15000"/>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7406640" y="2319527"/>
            <a:ext cx="1325880" cy="1075943"/>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السياسة</a:t>
            </a:r>
          </a:p>
        </p:txBody>
      </p:sp>
      <p:sp>
        <p:nvSpPr>
          <p:cNvPr id="15" name="TextBox 14"/>
          <p:cNvSpPr txBox="1"/>
          <p:nvPr/>
        </p:nvSpPr>
        <p:spPr>
          <a:xfrm>
            <a:off x="5303520" y="2319527"/>
            <a:ext cx="2057400" cy="1075943"/>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الشورى، نبذ الاستبداد، وحدة المسلمين</a:t>
            </a:r>
          </a:p>
        </p:txBody>
      </p:sp>
      <p:sp>
        <p:nvSpPr>
          <p:cNvPr id="16" name="Rounded Rectangle 15"/>
          <p:cNvSpPr/>
          <p:nvPr/>
        </p:nvSpPr>
        <p:spPr>
          <a:xfrm>
            <a:off x="411480" y="2319527"/>
            <a:ext cx="3520440" cy="1075943"/>
          </a:xfrm>
          <a:prstGeom prst="roundRect">
            <a:avLst>
              <a:gd name="adj" fmla="val 15000"/>
            </a:avLst>
          </a:prstGeom>
          <a:solidFill>
            <a:srgbClr val="FFFFFF"/>
          </a:solidFill>
          <a:ln w="15875">
            <a:solidFill>
              <a:srgbClr val="B06A1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Rounded Rectangle 16"/>
          <p:cNvSpPr/>
          <p:nvPr/>
        </p:nvSpPr>
        <p:spPr>
          <a:xfrm>
            <a:off x="2606039" y="2319527"/>
            <a:ext cx="1325880" cy="1075943"/>
          </a:xfrm>
          <a:prstGeom prst="roundRect">
            <a:avLst>
              <a:gd name="adj" fmla="val 15000"/>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2606039" y="2319527"/>
            <a:ext cx="1325880" cy="1075943"/>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السياسة</a:t>
            </a:r>
          </a:p>
        </p:txBody>
      </p:sp>
      <p:sp>
        <p:nvSpPr>
          <p:cNvPr id="19" name="TextBox 18"/>
          <p:cNvSpPr txBox="1"/>
          <p:nvPr/>
        </p:nvSpPr>
        <p:spPr>
          <a:xfrm>
            <a:off x="502920" y="2319527"/>
            <a:ext cx="2057400" cy="1075943"/>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نظام ليبرالي ديمقراطي دستوري</a:t>
            </a:r>
          </a:p>
        </p:txBody>
      </p:sp>
      <p:sp>
        <p:nvSpPr>
          <p:cNvPr id="20" name="Oval 19"/>
          <p:cNvSpPr/>
          <p:nvPr/>
        </p:nvSpPr>
        <p:spPr>
          <a:xfrm>
            <a:off x="4288536" y="2574035"/>
            <a:ext cx="566928" cy="566928"/>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a:t>
            </a:r>
          </a:p>
        </p:txBody>
      </p:sp>
      <p:sp>
        <p:nvSpPr>
          <p:cNvPr id="21" name="Rounded Rectangle 20"/>
          <p:cNvSpPr/>
          <p:nvPr/>
        </p:nvSpPr>
        <p:spPr>
          <a:xfrm>
            <a:off x="5212080" y="3541775"/>
            <a:ext cx="3520440" cy="1075943"/>
          </a:xfrm>
          <a:prstGeom prst="roundRect">
            <a:avLst>
              <a:gd name="adj" fmla="val 15000"/>
            </a:avLst>
          </a:prstGeom>
          <a:solidFill>
            <a:srgbClr val="FFFFFF"/>
          </a:solidFill>
          <a:ln w="15875">
            <a:solidFill>
              <a:srgbClr val="4A4F8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ounded Rectangle 21"/>
          <p:cNvSpPr/>
          <p:nvPr/>
        </p:nvSpPr>
        <p:spPr>
          <a:xfrm>
            <a:off x="7406640" y="3541775"/>
            <a:ext cx="1325880" cy="1075943"/>
          </a:xfrm>
          <a:prstGeom prst="roundRect">
            <a:avLst>
              <a:gd name="adj" fmla="val 15000"/>
            </a:avLst>
          </a:prstGeom>
          <a:solidFill>
            <a:srgbClr val="4A4F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7406640" y="3541775"/>
            <a:ext cx="1325880" cy="1075943"/>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المجتمع</a:t>
            </a:r>
          </a:p>
        </p:txBody>
      </p:sp>
      <p:sp>
        <p:nvSpPr>
          <p:cNvPr id="24" name="TextBox 23"/>
          <p:cNvSpPr txBox="1"/>
          <p:nvPr/>
        </p:nvSpPr>
        <p:spPr>
          <a:xfrm>
            <a:off x="5303520" y="3541775"/>
            <a:ext cx="2057400" cy="1075943"/>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التربية والعدالة وتعليم المرأة</a:t>
            </a:r>
          </a:p>
        </p:txBody>
      </p:sp>
      <p:sp>
        <p:nvSpPr>
          <p:cNvPr id="25" name="Rounded Rectangle 24"/>
          <p:cNvSpPr/>
          <p:nvPr/>
        </p:nvSpPr>
        <p:spPr>
          <a:xfrm>
            <a:off x="411480" y="3541775"/>
            <a:ext cx="3520440" cy="1075943"/>
          </a:xfrm>
          <a:prstGeom prst="roundRect">
            <a:avLst>
              <a:gd name="adj" fmla="val 15000"/>
            </a:avLst>
          </a:prstGeom>
          <a:solidFill>
            <a:srgbClr val="FFFFFF"/>
          </a:solidFill>
          <a:ln w="15875">
            <a:solidFill>
              <a:srgbClr val="0B224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Rounded Rectangle 25"/>
          <p:cNvSpPr/>
          <p:nvPr/>
        </p:nvSpPr>
        <p:spPr>
          <a:xfrm>
            <a:off x="2606039" y="3541775"/>
            <a:ext cx="1325880" cy="1075943"/>
          </a:xfrm>
          <a:prstGeom prst="roundRect">
            <a:avLst>
              <a:gd name="adj" fmla="val 15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2606039" y="3541775"/>
            <a:ext cx="1325880" cy="1075943"/>
          </a:xfrm>
          <a:prstGeom prst="rect">
            <a:avLst/>
          </a:prstGeom>
          <a:noFill/>
        </p:spPr>
        <p:txBody>
          <a:bodyPr wrap="square" lIns="45720" rIns="45720" tIns="18288" bIns="18288" anchor="ctr">
            <a:spAutoFit/>
          </a:bodyPr>
          <a:lstStyle/>
          <a:p>
            <a:pPr rtl="1" algn="ctr">
              <a:lnSpc>
                <a:spcPct val="95000"/>
              </a:lnSpc>
            </a:pPr>
            <a:r>
              <a:rPr sz="1900" b="1" lang="ar-MA">
                <a:solidFill>
                  <a:srgbClr val="FFFFFF"/>
                </a:solidFill>
                <a:latin typeface="Cairo"/>
                <a:cs typeface="Cairo"/>
              </a:rPr>
              <a:t>المجتمع</a:t>
            </a:r>
          </a:p>
        </p:txBody>
      </p:sp>
      <p:sp>
        <p:nvSpPr>
          <p:cNvPr id="28" name="TextBox 27"/>
          <p:cNvSpPr txBox="1"/>
          <p:nvPr/>
        </p:nvSpPr>
        <p:spPr>
          <a:xfrm>
            <a:off x="502920" y="3541775"/>
            <a:ext cx="2057400" cy="1075943"/>
          </a:xfrm>
          <a:prstGeom prst="rect">
            <a:avLst/>
          </a:prstGeom>
          <a:noFill/>
        </p:spPr>
        <p:txBody>
          <a:bodyPr wrap="square" lIns="45720" rIns="45720" tIns="18288" bIns="18288" anchor="ctr">
            <a:spAutoFit/>
          </a:bodyPr>
          <a:lstStyle/>
          <a:p>
            <a:pPr rtl="1" algn="r">
              <a:lnSpc>
                <a:spcPct val="100000"/>
              </a:lnSpc>
            </a:pPr>
            <a:r>
              <a:rPr sz="1800" b="0" lang="ar-MA">
                <a:solidFill>
                  <a:srgbClr val="26303D"/>
                </a:solidFill>
                <a:latin typeface="Cairo"/>
                <a:cs typeface="Cairo"/>
              </a:rPr>
              <a:t>تحرير المرأة وعصرنة التعليم</a:t>
            </a:r>
          </a:p>
        </p:txBody>
      </p:sp>
      <p:sp>
        <p:nvSpPr>
          <p:cNvPr id="29" name="Oval 28"/>
          <p:cNvSpPr/>
          <p:nvPr/>
        </p:nvSpPr>
        <p:spPr>
          <a:xfrm>
            <a:off x="4288536" y="3796283"/>
            <a:ext cx="566928" cy="566928"/>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1" lang="ar-MA">
                <a:solidFill>
                  <a:srgbClr val="0B2242"/>
                </a:solidFill>
                <a:latin typeface="Cairo"/>
                <a:cs typeface="Cairo"/>
              </a:rPr>
              <a:t>2- أهم تيارات اليقظة الفكرية بالمشرق العربي وأفكار كل تيار</a:t>
            </a:r>
          </a:p>
          <a:p>
            <a:pPr rtl="1" algn="r">
              <a:buNone/>
              <a:spcAft>
                <a:spcPts val="600"/>
              </a:spcAft>
            </a:pPr>
            <a:r>
              <a:rPr sz="2600" b="1" lang="ar-MA">
                <a:solidFill>
                  <a:srgbClr val="0B2242"/>
                </a:solidFill>
                <a:latin typeface="Cairo"/>
                <a:cs typeface="Cairo"/>
              </a:rPr>
              <a:t>1- التياران السلفي والعلماني، أفكارهما وروادهما</a:t>
            </a:r>
          </a:p>
          <a:p>
            <a:pPr rtl="1" algn="r">
              <a:buNone/>
              <a:spcAft>
                <a:spcPts val="600"/>
              </a:spcAft>
            </a:pPr>
            <a:r>
              <a:rPr sz="2600" b="0" lang="ar-MA">
                <a:latin typeface="Cairo"/>
                <a:cs typeface="Cairo"/>
              </a:rPr>
              <a:t>منذ منتصف القرن 19م، عرف المشرق العربي جملة من التيارات الفكرية كان أهمها التياران السلفي والعلماني اللذان</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400" b="0" lang="ar-MA">
                <a:latin typeface="Cairo"/>
                <a:cs typeface="Cairo"/>
              </a:rPr>
              <a:t>حاولا كل من منطلقه الإجابة على التحدي الذي يواجه الأمة من تخلف وتبعية.</a:t>
            </a:r>
          </a:p>
          <a:p>
            <a:pPr rtl="1" algn="r">
              <a:buNone/>
              <a:spcAft>
                <a:spcPts val="600"/>
              </a:spcAft>
            </a:pPr>
            <a:r>
              <a:rPr sz="2400" b="0" lang="ar-MA">
                <a:latin typeface="Cairo"/>
                <a:cs typeface="Cairo"/>
              </a:rPr>
              <a:t>فجاء الجواب السلفي بالرجوع إلى الدين والسلف الصالح أما العلماني فدعا إلى فصل الدين عن الدولة ويمكن تلخيص مضمون أفكار هذين التيارين من خلال الجدول التالي:</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a:xfrm>
            <a:off x="548640" y="1188720"/>
            <a:ext cx="7772400" cy="502920"/>
          </a:xfrm>
        </p:spPr>
        <p:txBody>
          <a:bodyPr wrap="square"/>
          <a:lstStyle/>
          <a:p>
            <a:pPr rtl="1" algn="r">
              <a:buNone/>
              <a:spcAft>
                <a:spcPts val="600"/>
              </a:spcAft>
            </a:pPr>
            <a:r>
              <a:rPr sz="2200" b="1" lang="ar-MA">
                <a:solidFill>
                  <a:srgbClr val="0B2242"/>
                </a:solidFill>
                <a:latin typeface="Cairo"/>
                <a:cs typeface="Cairo"/>
              </a:rPr>
              <a:t>1- التياران السلفي والعلماني، أفكارهما وروادهما</a:t>
            </a:r>
          </a:p>
        </p:txBody>
      </p:sp>
      <p:graphicFrame>
        <p:nvGraphicFramePr>
          <p:cNvPr id="3" name="Table 2"/>
          <p:cNvGraphicFramePr>
            <a:graphicFrameLocks noGrp="1"/>
          </p:cNvGraphicFramePr>
          <p:nvPr/>
        </p:nvGraphicFramePr>
        <p:xfrm>
          <a:off x="548640" y="1737360"/>
          <a:ext cx="7772400" cy="914400"/>
        </p:xfrm>
        <a:graphic>
          <a:graphicData uri="http://schemas.openxmlformats.org/drawingml/2006/table">
            <a:tbl>
              <a:tblPr firstRow="1" bandRow="1" rtl="1">
                <a:tableStyleId>{5C22544A-7EE6-4342-B048-85BDC9FD1C3A}</a:tableStyleId>
              </a:tblPr>
              <a:tblGrid>
                <a:gridCol w="1865376"/>
                <a:gridCol w="2020824"/>
                <a:gridCol w="3886200"/>
              </a:tblGrid>
              <a:tr h="457200">
                <a:tc>
                  <a:txBody>
                    <a:bodyPr/>
                    <a:lstStyle/>
                    <a:p>
                      <a:pPr rtl="1" algn="ctr"/>
                      <a:r>
                        <a:rPr sz="1800" b="1" lang="ar-MA">
                          <a:solidFill>
                            <a:srgbClr val="FFFFFF"/>
                          </a:solidFill>
                          <a:latin typeface="Cairo"/>
                          <a:cs typeface="Cairo"/>
                        </a:rPr>
                        <a:t>المجال</a:t>
                      </a:r>
                    </a:p>
                  </a:txBody>
                  <a:tcPr>
                    <a:solidFill>
                      <a:srgbClr val="0B2242"/>
                    </a:solidFill>
                  </a:tcPr>
                </a:tc>
                <a:tc>
                  <a:txBody>
                    <a:bodyPr/>
                    <a:lstStyle/>
                    <a:p>
                      <a:pPr rtl="1" algn="ctr"/>
                      <a:r>
                        <a:rPr sz="1800" b="1" lang="ar-MA">
                          <a:solidFill>
                            <a:srgbClr val="FFFFFF"/>
                          </a:solidFill>
                          <a:latin typeface="Cairo"/>
                          <a:cs typeface="Cairo"/>
                        </a:rPr>
                        <a:t>تيار ليبرالي علماني</a:t>
                      </a:r>
                    </a:p>
                  </a:txBody>
                  <a:tcPr>
                    <a:solidFill>
                      <a:srgbClr val="0B2242"/>
                    </a:solidFill>
                  </a:tcPr>
                </a:tc>
                <a:tc>
                  <a:txBody>
                    <a:bodyPr/>
                    <a:lstStyle/>
                    <a:p>
                      <a:pPr rtl="1" algn="ctr"/>
                      <a:r>
                        <a:rPr sz="1800" b="1" lang="ar-MA">
                          <a:solidFill>
                            <a:srgbClr val="FFFFFF"/>
                          </a:solidFill>
                          <a:latin typeface="Cairo"/>
                          <a:cs typeface="Cairo"/>
                        </a:rPr>
                        <a:t>تيار سلفي</a:t>
                      </a:r>
                    </a:p>
                  </a:txBody>
                  <a:tcPr>
                    <a:solidFill>
                      <a:srgbClr val="0B2242"/>
                    </a:solidFill>
                  </a:tcPr>
                </a:tc>
              </a:tr>
              <a:tr h="457200">
                <a:tc>
                  <a:txBody>
                    <a:bodyPr/>
                    <a:lstStyle/>
                    <a:p>
                      <a:pPr rtl="1" algn="r"/>
                      <a:r>
                        <a:rPr sz="1800" b="1" lang="ar-MA">
                          <a:solidFill>
                            <a:srgbClr val="0B2242"/>
                          </a:solidFill>
                          <a:latin typeface="Cairo"/>
                          <a:cs typeface="Cairo"/>
                        </a:rPr>
                        <a:t>الدين</a:t>
                      </a:r>
                    </a:p>
                  </a:txBody>
                  <a:tcPr anchor="ctr">
                    <a:solidFill>
                      <a:srgbClr val="FFFDF6"/>
                    </a:solidFill>
                  </a:tcPr>
                </a:tc>
                <a:tc>
                  <a:txBody>
                    <a:bodyPr/>
                    <a:lstStyle/>
                    <a:p>
                      <a:pPr rtl="1" algn="r"/>
                      <a:r>
                        <a:rPr sz="1800" b="0" lang="ar-MA">
                          <a:solidFill>
                            <a:srgbClr val="222222"/>
                          </a:solidFill>
                          <a:latin typeface="Cairo"/>
                          <a:cs typeface="Cairo"/>
                        </a:rPr>
                        <a:t>فصل الدين عن الدولة - نبذ العصبية الطائفية - الاهتمام بالتعليم العصري</a:t>
                      </a:r>
                    </a:p>
                  </a:txBody>
                  <a:tcPr anchor="ctr">
                    <a:solidFill>
                      <a:srgbClr val="FFFDF6"/>
                    </a:solidFill>
                  </a:tcPr>
                </a:tc>
                <a:tc>
                  <a:txBody>
                    <a:bodyPr/>
                    <a:lstStyle/>
                    <a:p>
                      <a:pPr rtl="1" algn="r"/>
                      <a:r>
                        <a:rPr sz="1800" b="0" lang="ar-MA">
                          <a:solidFill>
                            <a:srgbClr val="222222"/>
                          </a:solidFill>
                          <a:latin typeface="Cairo"/>
                          <a:cs typeface="Cairo"/>
                        </a:rPr>
                        <a:t>العودة إلى منابع العقيدة - التوفيق بين العلم والدين - فتح باب الاجتهاد - نبذ البدع والتقاليد البالية</a:t>
                      </a:r>
                    </a:p>
                  </a:txBody>
                  <a:tcPr anchor="ctr">
                    <a:solidFill>
                      <a:srgbClr val="FFFDF6"/>
                    </a:solidFill>
                  </a:tcPr>
                </a:tc>
              </a:tr>
            </a:tbl>
          </a:graphicData>
        </a:graphic>
      </p:graphicFrame>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a:xfrm>
            <a:off x="548640" y="1188720"/>
            <a:ext cx="7772400" cy="502920"/>
          </a:xfrm>
        </p:spPr>
        <p:txBody>
          <a:bodyPr wrap="square"/>
          <a:lstStyle/>
          <a:p>
            <a:pPr rtl="1" algn="r">
              <a:buNone/>
              <a:spcAft>
                <a:spcPts val="600"/>
              </a:spcAft>
            </a:pPr>
            <a:r>
              <a:rPr sz="2200" b="1" lang="ar-MA">
                <a:solidFill>
                  <a:srgbClr val="0B2242"/>
                </a:solidFill>
                <a:latin typeface="Cairo"/>
                <a:cs typeface="Cairo"/>
              </a:rPr>
              <a:t>1- التياران السلفي والعلماني، أفكارهما وروادهما (تابع)</a:t>
            </a:r>
          </a:p>
        </p:txBody>
      </p:sp>
      <p:graphicFrame>
        <p:nvGraphicFramePr>
          <p:cNvPr id="3" name="Table 2"/>
          <p:cNvGraphicFramePr>
            <a:graphicFrameLocks noGrp="1"/>
          </p:cNvGraphicFramePr>
          <p:nvPr/>
        </p:nvGraphicFramePr>
        <p:xfrm>
          <a:off x="548640" y="1737360"/>
          <a:ext cx="7772400" cy="914400"/>
        </p:xfrm>
        <a:graphic>
          <a:graphicData uri="http://schemas.openxmlformats.org/drawingml/2006/table">
            <a:tbl>
              <a:tblPr firstRow="1" bandRow="1" rtl="1">
                <a:tableStyleId>{5C22544A-7EE6-4342-B048-85BDC9FD1C3A}</a:tableStyleId>
              </a:tblPr>
              <a:tblGrid>
                <a:gridCol w="1865376"/>
                <a:gridCol w="2020824"/>
                <a:gridCol w="3886200"/>
              </a:tblGrid>
              <a:tr h="457200">
                <a:tc>
                  <a:txBody>
                    <a:bodyPr/>
                    <a:lstStyle/>
                    <a:p>
                      <a:pPr rtl="1" algn="ctr"/>
                      <a:r>
                        <a:rPr sz="1800" b="1" lang="ar-MA">
                          <a:solidFill>
                            <a:srgbClr val="FFFFFF"/>
                          </a:solidFill>
                          <a:latin typeface="Cairo"/>
                          <a:cs typeface="Cairo"/>
                        </a:rPr>
                        <a:t>المجال</a:t>
                      </a:r>
                    </a:p>
                  </a:txBody>
                  <a:tcPr>
                    <a:solidFill>
                      <a:srgbClr val="0B2242"/>
                    </a:solidFill>
                  </a:tcPr>
                </a:tc>
                <a:tc>
                  <a:txBody>
                    <a:bodyPr/>
                    <a:lstStyle/>
                    <a:p>
                      <a:pPr rtl="1" algn="ctr"/>
                      <a:r>
                        <a:rPr sz="1800" b="1" lang="ar-MA">
                          <a:solidFill>
                            <a:srgbClr val="FFFFFF"/>
                          </a:solidFill>
                          <a:latin typeface="Cairo"/>
                          <a:cs typeface="Cairo"/>
                        </a:rPr>
                        <a:t>تيار ليبرالي علماني</a:t>
                      </a:r>
                    </a:p>
                  </a:txBody>
                  <a:tcPr>
                    <a:solidFill>
                      <a:srgbClr val="0B2242"/>
                    </a:solidFill>
                  </a:tcPr>
                </a:tc>
                <a:tc>
                  <a:txBody>
                    <a:bodyPr/>
                    <a:lstStyle/>
                    <a:p>
                      <a:pPr rtl="1" algn="ctr"/>
                      <a:r>
                        <a:rPr sz="1800" b="1" lang="ar-MA">
                          <a:solidFill>
                            <a:srgbClr val="FFFFFF"/>
                          </a:solidFill>
                          <a:latin typeface="Cairo"/>
                          <a:cs typeface="Cairo"/>
                        </a:rPr>
                        <a:t>تيار سلفي</a:t>
                      </a:r>
                    </a:p>
                  </a:txBody>
                  <a:tcPr>
                    <a:solidFill>
                      <a:srgbClr val="0B2242"/>
                    </a:solidFill>
                  </a:tcPr>
                </a:tc>
              </a:tr>
              <a:tr h="457200">
                <a:tc>
                  <a:txBody>
                    <a:bodyPr/>
                    <a:lstStyle/>
                    <a:p>
                      <a:pPr rtl="1" algn="r"/>
                      <a:r>
                        <a:rPr sz="1800" b="1" lang="ar-MA">
                          <a:solidFill>
                            <a:srgbClr val="0B2242"/>
                          </a:solidFill>
                          <a:latin typeface="Cairo"/>
                          <a:cs typeface="Cairo"/>
                        </a:rPr>
                        <a:t>السياسة</a:t>
                      </a:r>
                    </a:p>
                  </a:txBody>
                  <a:tcPr anchor="ctr">
                    <a:solidFill>
                      <a:srgbClr val="FFFDF6"/>
                    </a:solidFill>
                  </a:tcPr>
                </a:tc>
                <a:tc>
                  <a:txBody>
                    <a:bodyPr/>
                    <a:lstStyle/>
                    <a:p>
                      <a:pPr rtl="1" algn="r"/>
                      <a:r>
                        <a:rPr sz="1800" b="0" lang="ar-MA">
                          <a:solidFill>
                            <a:srgbClr val="222222"/>
                          </a:solidFill>
                          <a:latin typeface="Cairo"/>
                          <a:cs typeface="Cairo"/>
                        </a:rPr>
                        <a:t>تحقيق نظام ليبرالي ديمقراطي دستوري - نشر الحرية والمساواة - وضع مشروع سياسي نهضوي</a:t>
                      </a:r>
                    </a:p>
                  </a:txBody>
                  <a:tcPr anchor="ctr">
                    <a:solidFill>
                      <a:srgbClr val="FFFDF6"/>
                    </a:solidFill>
                  </a:tcPr>
                </a:tc>
                <a:tc>
                  <a:txBody>
                    <a:bodyPr/>
                    <a:lstStyle/>
                    <a:p>
                      <a:pPr rtl="1" algn="r"/>
                      <a:r>
                        <a:rPr sz="1800" b="0" lang="ar-MA">
                          <a:solidFill>
                            <a:srgbClr val="222222"/>
                          </a:solidFill>
                          <a:latin typeface="Cairo"/>
                          <a:cs typeface="Cairo"/>
                        </a:rPr>
                        <a:t>الدعوة إلى تطبيق النظام الديموقراطي (الشورى) - نبذ الاستبداد - الوحدة بين المسلمين - مواجهة الاستعمار</a:t>
                      </a:r>
                    </a:p>
                  </a:txBody>
                  <a:tcPr anchor="ctr">
                    <a:solidFill>
                      <a:srgbClr val="FFFDF6"/>
                    </a:solidFill>
                  </a:tcPr>
                </a:tc>
              </a:tr>
            </a:tbl>
          </a:graphicData>
        </a:graphic>
      </p:graphicFrame>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a:xfrm>
            <a:off x="548640" y="1188720"/>
            <a:ext cx="7772400" cy="502920"/>
          </a:xfrm>
        </p:spPr>
        <p:txBody>
          <a:bodyPr wrap="square"/>
          <a:lstStyle/>
          <a:p>
            <a:pPr rtl="1" algn="r">
              <a:buNone/>
              <a:spcAft>
                <a:spcPts val="600"/>
              </a:spcAft>
            </a:pPr>
            <a:r>
              <a:rPr sz="2200" b="1" lang="ar-MA">
                <a:solidFill>
                  <a:srgbClr val="0B2242"/>
                </a:solidFill>
                <a:latin typeface="Cairo"/>
                <a:cs typeface="Cairo"/>
              </a:rPr>
              <a:t>1- التياران السلفي والعلماني، أفكارهما وروادهما (تابع)</a:t>
            </a:r>
          </a:p>
        </p:txBody>
      </p:sp>
      <p:graphicFrame>
        <p:nvGraphicFramePr>
          <p:cNvPr id="3" name="Table 2"/>
          <p:cNvGraphicFramePr>
            <a:graphicFrameLocks noGrp="1"/>
          </p:cNvGraphicFramePr>
          <p:nvPr/>
        </p:nvGraphicFramePr>
        <p:xfrm>
          <a:off x="548640" y="1737360"/>
          <a:ext cx="7772400" cy="914400"/>
        </p:xfrm>
        <a:graphic>
          <a:graphicData uri="http://schemas.openxmlformats.org/drawingml/2006/table">
            <a:tbl>
              <a:tblPr firstRow="1" bandRow="1" rtl="1">
                <a:tableStyleId>{5C22544A-7EE6-4342-B048-85BDC9FD1C3A}</a:tableStyleId>
              </a:tblPr>
              <a:tblGrid>
                <a:gridCol w="1865376"/>
                <a:gridCol w="2020824"/>
                <a:gridCol w="3886200"/>
              </a:tblGrid>
              <a:tr h="457200">
                <a:tc>
                  <a:txBody>
                    <a:bodyPr/>
                    <a:lstStyle/>
                    <a:p>
                      <a:pPr rtl="1" algn="ctr"/>
                      <a:r>
                        <a:rPr sz="1800" b="1" lang="ar-MA">
                          <a:solidFill>
                            <a:srgbClr val="FFFFFF"/>
                          </a:solidFill>
                          <a:latin typeface="Cairo"/>
                          <a:cs typeface="Cairo"/>
                        </a:rPr>
                        <a:t>المجال</a:t>
                      </a:r>
                    </a:p>
                  </a:txBody>
                  <a:tcPr>
                    <a:solidFill>
                      <a:srgbClr val="0B2242"/>
                    </a:solidFill>
                  </a:tcPr>
                </a:tc>
                <a:tc>
                  <a:txBody>
                    <a:bodyPr/>
                    <a:lstStyle/>
                    <a:p>
                      <a:pPr rtl="1" algn="ctr"/>
                      <a:r>
                        <a:rPr sz="1800" b="1" lang="ar-MA">
                          <a:solidFill>
                            <a:srgbClr val="FFFFFF"/>
                          </a:solidFill>
                          <a:latin typeface="Cairo"/>
                          <a:cs typeface="Cairo"/>
                        </a:rPr>
                        <a:t>تيار ليبرالي علماني</a:t>
                      </a:r>
                    </a:p>
                  </a:txBody>
                  <a:tcPr>
                    <a:solidFill>
                      <a:srgbClr val="0B2242"/>
                    </a:solidFill>
                  </a:tcPr>
                </a:tc>
                <a:tc>
                  <a:txBody>
                    <a:bodyPr/>
                    <a:lstStyle/>
                    <a:p>
                      <a:pPr rtl="1" algn="ctr"/>
                      <a:r>
                        <a:rPr sz="1800" b="1" lang="ar-MA">
                          <a:solidFill>
                            <a:srgbClr val="FFFFFF"/>
                          </a:solidFill>
                          <a:latin typeface="Cairo"/>
                          <a:cs typeface="Cairo"/>
                        </a:rPr>
                        <a:t>تيار سلفي</a:t>
                      </a:r>
                    </a:p>
                  </a:txBody>
                  <a:tcPr>
                    <a:solidFill>
                      <a:srgbClr val="0B2242"/>
                    </a:solidFill>
                  </a:tcPr>
                </a:tc>
              </a:tr>
              <a:tr h="457200">
                <a:tc>
                  <a:txBody>
                    <a:bodyPr/>
                    <a:lstStyle/>
                    <a:p>
                      <a:pPr rtl="1" algn="r"/>
                      <a:r>
                        <a:rPr sz="1800" b="1" lang="ar-MA">
                          <a:solidFill>
                            <a:srgbClr val="0B2242"/>
                          </a:solidFill>
                          <a:latin typeface="Cairo"/>
                          <a:cs typeface="Cairo"/>
                        </a:rPr>
                        <a:t>المجتمع</a:t>
                      </a:r>
                    </a:p>
                  </a:txBody>
                  <a:tcPr anchor="ctr">
                    <a:solidFill>
                      <a:srgbClr val="FFFDF6"/>
                    </a:solidFill>
                  </a:tcPr>
                </a:tc>
                <a:tc>
                  <a:txBody>
                    <a:bodyPr/>
                    <a:lstStyle/>
                    <a:p>
                      <a:pPr rtl="1" algn="r"/>
                      <a:r>
                        <a:rPr sz="1800" b="0" lang="ar-MA">
                          <a:solidFill>
                            <a:srgbClr val="222222"/>
                          </a:solidFill>
                          <a:latin typeface="Cairo"/>
                          <a:cs typeface="Cairo"/>
                        </a:rPr>
                        <a:t>نبذ الفوارق الاجتماعية - تحرير المرأة - تحديث المجتمع - عصرنة التعليم والتربية</a:t>
                      </a:r>
                    </a:p>
                  </a:txBody>
                  <a:tcPr anchor="ctr">
                    <a:solidFill>
                      <a:srgbClr val="FFFDF6"/>
                    </a:solidFill>
                  </a:tcPr>
                </a:tc>
                <a:tc>
                  <a:txBody>
                    <a:bodyPr/>
                    <a:lstStyle/>
                    <a:p>
                      <a:pPr rtl="1" algn="r"/>
                      <a:r>
                        <a:rPr sz="1800" b="0" lang="ar-MA">
                          <a:solidFill>
                            <a:srgbClr val="222222"/>
                          </a:solidFill>
                          <a:latin typeface="Cairo"/>
                          <a:cs typeface="Cairo"/>
                        </a:rPr>
                        <a:t>الاهتمام بالتربية - تحقيق العدالة الاجتماعية والتعليم الأخلاقي - تعليم المرأة وعدم تهميشها</a:t>
                      </a:r>
                    </a:p>
                  </a:txBody>
                  <a:tcPr anchor="ctr">
                    <a:solidFill>
                      <a:srgbClr val="FFFDF6"/>
                    </a:solidFill>
                  </a:tcPr>
                </a:tc>
              </a:tr>
            </a:tbl>
          </a:graphicData>
        </a:graphic>
      </p:graphicFrame>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a:xfrm>
            <a:off x="548640" y="1188720"/>
            <a:ext cx="7772400" cy="502920"/>
          </a:xfrm>
        </p:spPr>
        <p:txBody>
          <a:bodyPr wrap="square"/>
          <a:lstStyle/>
          <a:p>
            <a:pPr rtl="1" algn="r">
              <a:buNone/>
              <a:spcAft>
                <a:spcPts val="600"/>
              </a:spcAft>
            </a:pPr>
            <a:r>
              <a:rPr sz="2200" b="1" lang="ar-MA">
                <a:solidFill>
                  <a:srgbClr val="0B2242"/>
                </a:solidFill>
                <a:latin typeface="Cairo"/>
                <a:cs typeface="Cairo"/>
              </a:rPr>
              <a:t>1- التياران السلفي والعلماني، أفكارهما وروادهما (تابع)</a:t>
            </a:r>
          </a:p>
        </p:txBody>
      </p:sp>
      <p:graphicFrame>
        <p:nvGraphicFramePr>
          <p:cNvPr id="3" name="Table 2"/>
          <p:cNvGraphicFramePr>
            <a:graphicFrameLocks noGrp="1"/>
          </p:cNvGraphicFramePr>
          <p:nvPr/>
        </p:nvGraphicFramePr>
        <p:xfrm>
          <a:off x="548640" y="1737360"/>
          <a:ext cx="7772400" cy="914400"/>
        </p:xfrm>
        <a:graphic>
          <a:graphicData uri="http://schemas.openxmlformats.org/drawingml/2006/table">
            <a:tbl>
              <a:tblPr firstRow="1" bandRow="1" rtl="1">
                <a:tableStyleId>{5C22544A-7EE6-4342-B048-85BDC9FD1C3A}</a:tableStyleId>
              </a:tblPr>
              <a:tblGrid>
                <a:gridCol w="1865376"/>
                <a:gridCol w="2020824"/>
                <a:gridCol w="3886200"/>
              </a:tblGrid>
              <a:tr h="457200">
                <a:tc>
                  <a:txBody>
                    <a:bodyPr/>
                    <a:lstStyle/>
                    <a:p>
                      <a:pPr rtl="1" algn="ctr"/>
                      <a:r>
                        <a:rPr sz="2000" b="1" lang="ar-MA">
                          <a:solidFill>
                            <a:srgbClr val="FFFFFF"/>
                          </a:solidFill>
                          <a:latin typeface="Cairo"/>
                          <a:cs typeface="Cairo"/>
                        </a:rPr>
                        <a:t>المجال</a:t>
                      </a:r>
                    </a:p>
                  </a:txBody>
                  <a:tcPr>
                    <a:solidFill>
                      <a:srgbClr val="0B2242"/>
                    </a:solidFill>
                  </a:tcPr>
                </a:tc>
                <a:tc>
                  <a:txBody>
                    <a:bodyPr/>
                    <a:lstStyle/>
                    <a:p>
                      <a:pPr rtl="1" algn="ctr"/>
                      <a:r>
                        <a:rPr sz="2000" b="1" lang="ar-MA">
                          <a:solidFill>
                            <a:srgbClr val="FFFFFF"/>
                          </a:solidFill>
                          <a:latin typeface="Cairo"/>
                          <a:cs typeface="Cairo"/>
                        </a:rPr>
                        <a:t>تيار ليبرالي علماني</a:t>
                      </a:r>
                    </a:p>
                  </a:txBody>
                  <a:tcPr>
                    <a:solidFill>
                      <a:srgbClr val="0B2242"/>
                    </a:solidFill>
                  </a:tcPr>
                </a:tc>
                <a:tc>
                  <a:txBody>
                    <a:bodyPr/>
                    <a:lstStyle/>
                    <a:p>
                      <a:pPr rtl="1" algn="ctr"/>
                      <a:r>
                        <a:rPr sz="2000" b="1" lang="ar-MA">
                          <a:solidFill>
                            <a:srgbClr val="FFFFFF"/>
                          </a:solidFill>
                          <a:latin typeface="Cairo"/>
                          <a:cs typeface="Cairo"/>
                        </a:rPr>
                        <a:t>تيار سلفي</a:t>
                      </a:r>
                    </a:p>
                  </a:txBody>
                  <a:tcPr>
                    <a:solidFill>
                      <a:srgbClr val="0B2242"/>
                    </a:solidFill>
                  </a:tcPr>
                </a:tc>
              </a:tr>
              <a:tr h="457200">
                <a:tc>
                  <a:txBody>
                    <a:bodyPr/>
                    <a:lstStyle/>
                    <a:p>
                      <a:pPr rtl="1" algn="r"/>
                      <a:r>
                        <a:rPr sz="2000" b="1" lang="ar-MA">
                          <a:solidFill>
                            <a:srgbClr val="0B2242"/>
                          </a:solidFill>
                          <a:latin typeface="Cairo"/>
                          <a:cs typeface="Cairo"/>
                        </a:rPr>
                        <a:t>الرواد</a:t>
                      </a:r>
                    </a:p>
                  </a:txBody>
                  <a:tcPr anchor="ctr">
                    <a:solidFill>
                      <a:srgbClr val="FFFDF6"/>
                    </a:solidFill>
                  </a:tcPr>
                </a:tc>
                <a:tc>
                  <a:txBody>
                    <a:bodyPr/>
                    <a:lstStyle/>
                    <a:p>
                      <a:pPr rtl="1" algn="r"/>
                      <a:r>
                        <a:rPr sz="2000" b="0" lang="ar-MA">
                          <a:solidFill>
                            <a:srgbClr val="222222"/>
                          </a:solidFill>
                          <a:latin typeface="Cairo"/>
                          <a:cs typeface="Cairo"/>
                        </a:rPr>
                        <a:t>قاسم أمين - بطرس البستاني - أديب إسحاق - رفاعة الطهطاوي</a:t>
                      </a:r>
                    </a:p>
                  </a:txBody>
                  <a:tcPr anchor="ctr">
                    <a:solidFill>
                      <a:srgbClr val="FFFDF6"/>
                    </a:solidFill>
                  </a:tcPr>
                </a:tc>
                <a:tc>
                  <a:txBody>
                    <a:bodyPr/>
                    <a:lstStyle/>
                    <a:p>
                      <a:pPr rtl="1" algn="r"/>
                      <a:r>
                        <a:rPr sz="2000" b="0" lang="ar-MA">
                          <a:solidFill>
                            <a:srgbClr val="222222"/>
                          </a:solidFill>
                          <a:latin typeface="Cairo"/>
                          <a:cs typeface="Cairo"/>
                        </a:rPr>
                        <a:t>جمال الدين الأفغاني - محمد عبده - عبد الرحمن الكواكبي</a:t>
                      </a:r>
                    </a:p>
                  </a:txBody>
                  <a:tcPr anchor="ctr">
                    <a:solidFill>
                      <a:srgbClr val="FFFDF6"/>
                    </a:solidFill>
                  </a:tcPr>
                </a:tc>
              </a:tr>
            </a:tbl>
          </a:graphicData>
        </a:graphic>
      </p:graphicFrame>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01"/>
          </p:nvPr>
        </p:nvSpPr>
        <p:spPr/>
        <p:txBody>
          <a:bodyPr wrap="square"/>
          <a:lstStyle/>
          <a:p>
            <a:pPr rtl="1" algn="r">
              <a:buNone/>
              <a:spcAft>
                <a:spcPts val="600"/>
              </a:spcAft>
            </a:pPr>
            <a:r>
              <a:rPr sz="9600" b="0" lang="ar-MA">
                <a:latin typeface="Cairo"/>
                <a:cs typeface="Cairo"/>
              </a:rPr>
              <a:t>4</a:t>
            </a:r>
          </a:p>
        </p:txBody>
      </p:sp>
      <p:sp>
        <p:nvSpPr>
          <p:cNvPr id="3" name="Title 2"/>
          <p:cNvSpPr>
            <a:spLocks noGrp="1"/>
          </p:cNvSpPr>
          <p:nvPr>
            <p:ph type="title" idx="102"/>
          </p:nvPr>
        </p:nvSpPr>
        <p:spPr/>
        <p:txBody>
          <a:bodyPr wrap="square"/>
          <a:lstStyle/>
          <a:p>
            <a:pPr rtl="1" algn="r">
              <a:buNone/>
              <a:spcAft>
                <a:spcPts val="600"/>
              </a:spcAft>
            </a:pPr>
            <a:r>
              <a:rPr sz="4000" b="0" lang="ar-MA">
                <a:latin typeface="Cairo"/>
                <a:cs typeface="Cairo"/>
              </a:rPr>
              <a:t>المحور الرابع: رواد اليقظة</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رواد التيار السلفي</a:t>
            </a:r>
          </a:p>
        </p:txBody>
      </p:sp>
      <p:sp>
        <p:nvSpPr>
          <p:cNvPr id="3" name="Rounded Rectangle 2"/>
          <p:cNvSpPr/>
          <p:nvPr/>
        </p:nvSpPr>
        <p:spPr>
          <a:xfrm>
            <a:off x="6068568" y="1097280"/>
            <a:ext cx="2663952" cy="3520439"/>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ectangle 3"/>
          <p:cNvSpPr/>
          <p:nvPr/>
        </p:nvSpPr>
        <p:spPr>
          <a:xfrm>
            <a:off x="8622792" y="1097280"/>
            <a:ext cx="109728" cy="3520439"/>
          </a:xfrm>
          <a:prstGeom prst="rect">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6205728" y="1508760"/>
            <a:ext cx="2298192" cy="1051560"/>
          </a:xfrm>
          <a:prstGeom prst="rect">
            <a:avLst/>
          </a:prstGeom>
          <a:noFill/>
        </p:spPr>
        <p:txBody>
          <a:bodyPr wrap="square" lIns="45720" rIns="45720" tIns="18288" bIns="18288" anchor="t">
            <a:spAutoFit/>
          </a:bodyPr>
          <a:lstStyle/>
          <a:p>
            <a:pPr rtl="1" algn="r">
              <a:lnSpc>
                <a:spcPct val="95000"/>
              </a:lnSpc>
            </a:pPr>
            <a:r>
              <a:rPr sz="2800" b="1" lang="ar-MA">
                <a:solidFill>
                  <a:srgbClr val="1F6F78"/>
                </a:solidFill>
                <a:latin typeface="Cairo"/>
                <a:cs typeface="Cairo"/>
              </a:rPr>
              <a:t>جمال الدين الأفغاني</a:t>
            </a:r>
          </a:p>
        </p:txBody>
      </p:sp>
      <p:sp>
        <p:nvSpPr>
          <p:cNvPr id="6" name="TextBox 5"/>
          <p:cNvSpPr txBox="1"/>
          <p:nvPr/>
        </p:nvSpPr>
        <p:spPr>
          <a:xfrm>
            <a:off x="6205728" y="2560320"/>
            <a:ext cx="2298192"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1839–1897</a:t>
            </a:r>
          </a:p>
        </p:txBody>
      </p:sp>
      <p:sp>
        <p:nvSpPr>
          <p:cNvPr id="7" name="TextBox 6"/>
          <p:cNvSpPr txBox="1"/>
          <p:nvPr/>
        </p:nvSpPr>
        <p:spPr>
          <a:xfrm>
            <a:off x="6205728" y="2916935"/>
            <a:ext cx="2298192" cy="1655064"/>
          </a:xfrm>
          <a:prstGeom prst="rect">
            <a:avLst/>
          </a:prstGeom>
          <a:noFill/>
        </p:spPr>
        <p:txBody>
          <a:bodyPr wrap="square" lIns="45720" rIns="45720" tIns="18288" bIns="18288" anchor="t">
            <a:spAutoFit/>
          </a:bodyPr>
          <a:lstStyle/>
          <a:p>
            <a:pPr rtl="1" algn="r">
              <a:lnSpc>
                <a:spcPct val="100000"/>
              </a:lnSpc>
            </a:pPr>
            <a:r>
              <a:rPr sz="2400" b="0" lang="ar-MA">
                <a:solidFill>
                  <a:srgbClr val="26303D"/>
                </a:solidFill>
                <a:latin typeface="Cairo"/>
                <a:cs typeface="Cairo"/>
              </a:rPr>
              <a:t>اتحاد المسلمين، العروة الوثقى</a:t>
            </a:r>
          </a:p>
        </p:txBody>
      </p:sp>
      <p:sp>
        <p:nvSpPr>
          <p:cNvPr id="8" name="Rounded Rectangle 7"/>
          <p:cNvSpPr/>
          <p:nvPr/>
        </p:nvSpPr>
        <p:spPr>
          <a:xfrm>
            <a:off x="3240023" y="1097280"/>
            <a:ext cx="2663952" cy="3520439"/>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5794248" y="1097280"/>
            <a:ext cx="109728" cy="3520439"/>
          </a:xfrm>
          <a:prstGeom prst="rect">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3377183" y="1508760"/>
            <a:ext cx="2298192" cy="1051560"/>
          </a:xfrm>
          <a:prstGeom prst="rect">
            <a:avLst/>
          </a:prstGeom>
          <a:noFill/>
        </p:spPr>
        <p:txBody>
          <a:bodyPr wrap="square" lIns="45720" rIns="45720" tIns="18288" bIns="18288" anchor="t">
            <a:spAutoFit/>
          </a:bodyPr>
          <a:lstStyle/>
          <a:p>
            <a:pPr rtl="1" algn="r">
              <a:lnSpc>
                <a:spcPct val="95000"/>
              </a:lnSpc>
            </a:pPr>
            <a:r>
              <a:rPr sz="2800" b="1" lang="ar-MA">
                <a:solidFill>
                  <a:srgbClr val="8C2F39"/>
                </a:solidFill>
                <a:latin typeface="Cairo"/>
                <a:cs typeface="Cairo"/>
              </a:rPr>
              <a:t>عبد الرحمن الكواكبي</a:t>
            </a:r>
          </a:p>
        </p:txBody>
      </p:sp>
      <p:sp>
        <p:nvSpPr>
          <p:cNvPr id="11" name="TextBox 10"/>
          <p:cNvSpPr txBox="1"/>
          <p:nvPr/>
        </p:nvSpPr>
        <p:spPr>
          <a:xfrm>
            <a:off x="3377183" y="2560320"/>
            <a:ext cx="2298192"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ت. 1903</a:t>
            </a:r>
          </a:p>
        </p:txBody>
      </p:sp>
      <p:sp>
        <p:nvSpPr>
          <p:cNvPr id="12" name="TextBox 11"/>
          <p:cNvSpPr txBox="1"/>
          <p:nvPr/>
        </p:nvSpPr>
        <p:spPr>
          <a:xfrm>
            <a:off x="3377183" y="2916935"/>
            <a:ext cx="2298192" cy="1655064"/>
          </a:xfrm>
          <a:prstGeom prst="rect">
            <a:avLst/>
          </a:prstGeom>
          <a:noFill/>
        </p:spPr>
        <p:txBody>
          <a:bodyPr wrap="square" lIns="45720" rIns="45720" tIns="18288" bIns="18288" anchor="t">
            <a:spAutoFit/>
          </a:bodyPr>
          <a:lstStyle/>
          <a:p>
            <a:pPr rtl="1" algn="r">
              <a:lnSpc>
                <a:spcPct val="100000"/>
              </a:lnSpc>
            </a:pPr>
            <a:r>
              <a:rPr sz="2400" b="0" lang="ar-MA">
                <a:solidFill>
                  <a:srgbClr val="26303D"/>
                </a:solidFill>
                <a:latin typeface="Cairo"/>
                <a:cs typeface="Cairo"/>
              </a:rPr>
              <a:t>محاربة الاستبداد، طبائع الاستبداد</a:t>
            </a:r>
          </a:p>
        </p:txBody>
      </p:sp>
      <p:sp>
        <p:nvSpPr>
          <p:cNvPr id="13" name="Rounded Rectangle 12"/>
          <p:cNvSpPr/>
          <p:nvPr/>
        </p:nvSpPr>
        <p:spPr>
          <a:xfrm>
            <a:off x="411479" y="1097280"/>
            <a:ext cx="2663952" cy="3520439"/>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ectangle 13"/>
          <p:cNvSpPr/>
          <p:nvPr/>
        </p:nvSpPr>
        <p:spPr>
          <a:xfrm>
            <a:off x="2965703" y="1097280"/>
            <a:ext cx="109728" cy="3520439"/>
          </a:xfrm>
          <a:prstGeom prst="rect">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548639" y="1508760"/>
            <a:ext cx="2298192" cy="1051560"/>
          </a:xfrm>
          <a:prstGeom prst="rect">
            <a:avLst/>
          </a:prstGeom>
          <a:noFill/>
        </p:spPr>
        <p:txBody>
          <a:bodyPr wrap="square" lIns="45720" rIns="45720" tIns="18288" bIns="18288" anchor="t">
            <a:spAutoFit/>
          </a:bodyPr>
          <a:lstStyle/>
          <a:p>
            <a:pPr rtl="1" algn="r">
              <a:lnSpc>
                <a:spcPct val="95000"/>
              </a:lnSpc>
            </a:pPr>
            <a:r>
              <a:rPr sz="2800" b="1" lang="ar-MA">
                <a:solidFill>
                  <a:srgbClr val="4F7A3A"/>
                </a:solidFill>
                <a:latin typeface="Cairo"/>
                <a:cs typeface="Cairo"/>
              </a:rPr>
              <a:t>محمد عبده</a:t>
            </a:r>
          </a:p>
        </p:txBody>
      </p:sp>
      <p:sp>
        <p:nvSpPr>
          <p:cNvPr id="16" name="TextBox 15"/>
          <p:cNvSpPr txBox="1"/>
          <p:nvPr/>
        </p:nvSpPr>
        <p:spPr>
          <a:xfrm>
            <a:off x="548639" y="2560320"/>
            <a:ext cx="2298192"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الأزهر</a:t>
            </a:r>
          </a:p>
        </p:txBody>
      </p:sp>
      <p:sp>
        <p:nvSpPr>
          <p:cNvPr id="17" name="TextBox 16"/>
          <p:cNvSpPr txBox="1"/>
          <p:nvPr/>
        </p:nvSpPr>
        <p:spPr>
          <a:xfrm>
            <a:off x="548639" y="2916935"/>
            <a:ext cx="2298192" cy="1655064"/>
          </a:xfrm>
          <a:prstGeom prst="rect">
            <a:avLst/>
          </a:prstGeom>
          <a:noFill/>
        </p:spPr>
        <p:txBody>
          <a:bodyPr wrap="square" lIns="45720" rIns="45720" tIns="18288" bIns="18288" anchor="t">
            <a:spAutoFit/>
          </a:bodyPr>
          <a:lstStyle/>
          <a:p>
            <a:pPr rtl="1" algn="r">
              <a:lnSpc>
                <a:spcPct val="100000"/>
              </a:lnSpc>
            </a:pPr>
            <a:r>
              <a:rPr sz="2400" b="0" lang="ar-MA">
                <a:solidFill>
                  <a:srgbClr val="26303D"/>
                </a:solidFill>
                <a:latin typeface="Cairo"/>
                <a:cs typeface="Cairo"/>
              </a:rPr>
              <a:t>تصحيح الاعتقاد ونبذ البدع</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رواد التيار الليبرالي العلماني</a:t>
            </a:r>
          </a:p>
        </p:txBody>
      </p:sp>
      <p:sp>
        <p:nvSpPr>
          <p:cNvPr id="3" name="Rounded Rectangle 2"/>
          <p:cNvSpPr/>
          <p:nvPr/>
        </p:nvSpPr>
        <p:spPr>
          <a:xfrm>
            <a:off x="6068568" y="1097280"/>
            <a:ext cx="2663952" cy="3520439"/>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ectangle 3"/>
          <p:cNvSpPr/>
          <p:nvPr/>
        </p:nvSpPr>
        <p:spPr>
          <a:xfrm>
            <a:off x="8622792" y="1097280"/>
            <a:ext cx="109728" cy="3520439"/>
          </a:xfrm>
          <a:prstGeom prst="rect">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6205728" y="1508760"/>
            <a:ext cx="2298192" cy="1051560"/>
          </a:xfrm>
          <a:prstGeom prst="rect">
            <a:avLst/>
          </a:prstGeom>
          <a:noFill/>
        </p:spPr>
        <p:txBody>
          <a:bodyPr wrap="square" lIns="45720" rIns="45720" tIns="18288" bIns="18288" anchor="t">
            <a:spAutoFit/>
          </a:bodyPr>
          <a:lstStyle/>
          <a:p>
            <a:pPr rtl="1" algn="r">
              <a:lnSpc>
                <a:spcPct val="95000"/>
              </a:lnSpc>
            </a:pPr>
            <a:r>
              <a:rPr sz="2800" b="1" lang="ar-MA">
                <a:solidFill>
                  <a:srgbClr val="1F6F78"/>
                </a:solidFill>
                <a:latin typeface="Cairo"/>
                <a:cs typeface="Cairo"/>
              </a:rPr>
              <a:t>أديب إسحاق</a:t>
            </a:r>
          </a:p>
        </p:txBody>
      </p:sp>
      <p:sp>
        <p:nvSpPr>
          <p:cNvPr id="6" name="TextBox 5"/>
          <p:cNvSpPr txBox="1"/>
          <p:nvPr/>
        </p:nvSpPr>
        <p:spPr>
          <a:xfrm>
            <a:off x="6205728" y="2560320"/>
            <a:ext cx="2298192"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الحرية</a:t>
            </a:r>
          </a:p>
        </p:txBody>
      </p:sp>
      <p:sp>
        <p:nvSpPr>
          <p:cNvPr id="7" name="TextBox 6"/>
          <p:cNvSpPr txBox="1"/>
          <p:nvPr/>
        </p:nvSpPr>
        <p:spPr>
          <a:xfrm>
            <a:off x="6205728" y="2916935"/>
            <a:ext cx="2298192" cy="1655064"/>
          </a:xfrm>
          <a:prstGeom prst="rect">
            <a:avLst/>
          </a:prstGeom>
          <a:noFill/>
        </p:spPr>
        <p:txBody>
          <a:bodyPr wrap="square" lIns="45720" rIns="45720" tIns="18288" bIns="18288" anchor="t">
            <a:spAutoFit/>
          </a:bodyPr>
          <a:lstStyle/>
          <a:p>
            <a:pPr rtl="1" algn="r">
              <a:lnSpc>
                <a:spcPct val="100000"/>
              </a:lnSpc>
            </a:pPr>
            <a:r>
              <a:rPr sz="2400" b="0" lang="ar-MA">
                <a:solidFill>
                  <a:srgbClr val="26303D"/>
                </a:solidFill>
                <a:latin typeface="Cairo"/>
                <a:cs typeface="Cairo"/>
              </a:rPr>
              <a:t>الحرية والمساواة متلازمتان</a:t>
            </a:r>
          </a:p>
        </p:txBody>
      </p:sp>
      <p:sp>
        <p:nvSpPr>
          <p:cNvPr id="8" name="Rounded Rectangle 7"/>
          <p:cNvSpPr/>
          <p:nvPr/>
        </p:nvSpPr>
        <p:spPr>
          <a:xfrm>
            <a:off x="3240023" y="1097280"/>
            <a:ext cx="2663952" cy="3520439"/>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5794248" y="1097280"/>
            <a:ext cx="109728" cy="3520439"/>
          </a:xfrm>
          <a:prstGeom prst="rect">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3377183" y="1508760"/>
            <a:ext cx="2298192" cy="1051560"/>
          </a:xfrm>
          <a:prstGeom prst="rect">
            <a:avLst/>
          </a:prstGeom>
          <a:noFill/>
        </p:spPr>
        <p:txBody>
          <a:bodyPr wrap="square" lIns="45720" rIns="45720" tIns="18288" bIns="18288" anchor="t">
            <a:spAutoFit/>
          </a:bodyPr>
          <a:lstStyle/>
          <a:p>
            <a:pPr rtl="1" algn="r">
              <a:lnSpc>
                <a:spcPct val="95000"/>
              </a:lnSpc>
            </a:pPr>
            <a:r>
              <a:rPr sz="2800" b="1" lang="ar-MA">
                <a:solidFill>
                  <a:srgbClr val="8C2F39"/>
                </a:solidFill>
                <a:latin typeface="Cairo"/>
                <a:cs typeface="Cairo"/>
              </a:rPr>
              <a:t>فرانسيس مراش</a:t>
            </a:r>
          </a:p>
        </p:txBody>
      </p:sp>
      <p:sp>
        <p:nvSpPr>
          <p:cNvPr id="11" name="TextBox 10"/>
          <p:cNvSpPr txBox="1"/>
          <p:nvPr/>
        </p:nvSpPr>
        <p:spPr>
          <a:xfrm>
            <a:off x="3377183" y="2560320"/>
            <a:ext cx="2298192"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المساواة</a:t>
            </a:r>
          </a:p>
        </p:txBody>
      </p:sp>
      <p:sp>
        <p:nvSpPr>
          <p:cNvPr id="12" name="TextBox 11"/>
          <p:cNvSpPr txBox="1"/>
          <p:nvPr/>
        </p:nvSpPr>
        <p:spPr>
          <a:xfrm>
            <a:off x="3377183" y="2916935"/>
            <a:ext cx="2298192" cy="1655064"/>
          </a:xfrm>
          <a:prstGeom prst="rect">
            <a:avLst/>
          </a:prstGeom>
          <a:noFill/>
        </p:spPr>
        <p:txBody>
          <a:bodyPr wrap="square" lIns="45720" rIns="45720" tIns="18288" bIns="18288" anchor="t">
            <a:spAutoFit/>
          </a:bodyPr>
          <a:lstStyle/>
          <a:p>
            <a:pPr rtl="1" algn="r">
              <a:lnSpc>
                <a:spcPct val="100000"/>
              </a:lnSpc>
            </a:pPr>
            <a:r>
              <a:rPr sz="2400" b="0" lang="ar-MA">
                <a:solidFill>
                  <a:srgbClr val="26303D"/>
                </a:solidFill>
                <a:latin typeface="Cairo"/>
                <a:cs typeface="Cairo"/>
              </a:rPr>
              <a:t>نبذ الامتياز ونقد التتريك</a:t>
            </a:r>
          </a:p>
        </p:txBody>
      </p:sp>
      <p:sp>
        <p:nvSpPr>
          <p:cNvPr id="13" name="Rounded Rectangle 12"/>
          <p:cNvSpPr/>
          <p:nvPr/>
        </p:nvSpPr>
        <p:spPr>
          <a:xfrm>
            <a:off x="411479" y="1097280"/>
            <a:ext cx="2663952" cy="3520439"/>
          </a:xfrm>
          <a:prstGeom prst="roundRect">
            <a:avLst>
              <a:gd name="adj" fmla="val 12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ectangle 13"/>
          <p:cNvSpPr/>
          <p:nvPr/>
        </p:nvSpPr>
        <p:spPr>
          <a:xfrm>
            <a:off x="2965703" y="1097280"/>
            <a:ext cx="109728" cy="3520439"/>
          </a:xfrm>
          <a:prstGeom prst="rect">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548639" y="1508760"/>
            <a:ext cx="2298192" cy="1051560"/>
          </a:xfrm>
          <a:prstGeom prst="rect">
            <a:avLst/>
          </a:prstGeom>
          <a:noFill/>
        </p:spPr>
        <p:txBody>
          <a:bodyPr wrap="square" lIns="45720" rIns="45720" tIns="18288" bIns="18288" anchor="t">
            <a:spAutoFit/>
          </a:bodyPr>
          <a:lstStyle/>
          <a:p>
            <a:pPr rtl="1" algn="r">
              <a:lnSpc>
                <a:spcPct val="95000"/>
              </a:lnSpc>
            </a:pPr>
            <a:r>
              <a:rPr sz="2800" b="1" lang="ar-MA">
                <a:solidFill>
                  <a:srgbClr val="4F7A3A"/>
                </a:solidFill>
                <a:latin typeface="Cairo"/>
                <a:cs typeface="Cairo"/>
              </a:rPr>
              <a:t>أنطوان فرح</a:t>
            </a:r>
          </a:p>
        </p:txBody>
      </p:sp>
      <p:sp>
        <p:nvSpPr>
          <p:cNvPr id="16" name="TextBox 15"/>
          <p:cNvSpPr txBox="1"/>
          <p:nvPr/>
        </p:nvSpPr>
        <p:spPr>
          <a:xfrm>
            <a:off x="548639" y="2560320"/>
            <a:ext cx="2298192" cy="310896"/>
          </a:xfrm>
          <a:prstGeom prst="rect">
            <a:avLst/>
          </a:prstGeom>
          <a:noFill/>
        </p:spPr>
        <p:txBody>
          <a:bodyPr wrap="square" lIns="45720" rIns="45720" tIns="18288" bIns="18288" anchor="t">
            <a:spAutoFit/>
          </a:bodyPr>
          <a:lstStyle/>
          <a:p>
            <a:pPr rtl="1" algn="r">
              <a:lnSpc>
                <a:spcPct val="100000"/>
              </a:lnSpc>
            </a:pPr>
            <a:r>
              <a:rPr sz="1400" b="1" lang="ar-MA">
                <a:solidFill>
                  <a:srgbClr val="C9A24A"/>
                </a:solidFill>
                <a:latin typeface="Cairo"/>
                <a:cs typeface="Cairo"/>
              </a:rPr>
              <a:t>الدولة</a:t>
            </a:r>
          </a:p>
        </p:txBody>
      </p:sp>
      <p:sp>
        <p:nvSpPr>
          <p:cNvPr id="17" name="TextBox 16"/>
          <p:cNvSpPr txBox="1"/>
          <p:nvPr/>
        </p:nvSpPr>
        <p:spPr>
          <a:xfrm>
            <a:off x="548639" y="2916935"/>
            <a:ext cx="2298192" cy="1655064"/>
          </a:xfrm>
          <a:prstGeom prst="rect">
            <a:avLst/>
          </a:prstGeom>
          <a:noFill/>
        </p:spPr>
        <p:txBody>
          <a:bodyPr wrap="square" lIns="45720" rIns="45720" tIns="18288" bIns="18288" anchor="t">
            <a:spAutoFit/>
          </a:bodyPr>
          <a:lstStyle/>
          <a:p>
            <a:pPr rtl="1" algn="r">
              <a:lnSpc>
                <a:spcPct val="100000"/>
              </a:lnSpc>
            </a:pPr>
            <a:r>
              <a:rPr sz="2400" b="0" lang="ar-MA">
                <a:solidFill>
                  <a:srgbClr val="26303D"/>
                </a:solidFill>
                <a:latin typeface="Cairo"/>
                <a:cs typeface="Cairo"/>
              </a:rPr>
              <a:t>سيادة الشعب وفصل الدين عن الدولة</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1" lang="ar-MA">
                <a:solidFill>
                  <a:srgbClr val="0B2242"/>
                </a:solidFill>
                <a:latin typeface="Cairo"/>
                <a:cs typeface="Cairo"/>
              </a:rPr>
              <a:t>رواد اليقظة الفكرية</a:t>
            </a:r>
          </a:p>
          <a:p>
            <a:pPr rtl="1" algn="r">
              <a:buNone/>
              <a:spcAft>
                <a:spcPts val="600"/>
              </a:spcAft>
            </a:pPr>
            <a:r>
              <a:rPr sz="2600" b="1" lang="ar-MA">
                <a:solidFill>
                  <a:srgbClr val="0B2242"/>
                </a:solidFill>
                <a:latin typeface="Cairo"/>
                <a:cs typeface="Cairo"/>
              </a:rPr>
              <a:t>التيار السلفي: جمال الدين الأفغاني</a:t>
            </a:r>
          </a:p>
          <a:p>
            <a:pPr rtl="1" algn="r">
              <a:buNone/>
              <a:spcAft>
                <a:spcPts val="600"/>
              </a:spcAft>
            </a:pPr>
            <a:r>
              <a:rPr sz="2600" b="0" lang="ar-MA">
                <a:latin typeface="Cairo"/>
                <a:cs typeface="Cairo"/>
              </a:rPr>
              <a:t>السيرة الذاتية: ولد سنة 1839 من أسرة أفغانية، نشأ في كابول وتعلم اللغات العربية والفارسية. كما درس العلوم الإسلامية. جند حياته لإصلاح أمور المسلمين انطلاقا من</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إصلاح النفوس وتهذيب الأخلاق.</a:t>
            </a:r>
          </a:p>
          <a:p>
            <a:pPr rtl="1" algn="r">
              <a:buNone/>
              <a:spcAft>
                <a:spcPts val="600"/>
              </a:spcAft>
            </a:pPr>
            <a:r>
              <a:rPr sz="2600" b="0" lang="ar-MA">
                <a:latin typeface="Cairo"/>
                <a:cs typeface="Cairo"/>
              </a:rPr>
              <a:t>ولخص أفكاره الإصلاحية في كتابات أهمها: أم القرى وصحيفة العروة الوثقى. وتوفي سنة 1897م.</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الدعوة إلى اتحاد المسلمين ضد الأخطار والأطماع الغربية.</a:t>
            </a:r>
          </a:p>
          <a:p>
            <a:pPr rtl="1" algn="r">
              <a:buNone/>
              <a:spcAft>
                <a:spcPts val="600"/>
              </a:spcAft>
            </a:pPr>
            <a:r>
              <a:rPr sz="2600" b="0" lang="ar-MA">
                <a:latin typeface="Cairo"/>
                <a:cs typeface="Cairo"/>
              </a:rPr>
              <a:t>• الأخذ بأسباب التقدم الغربي.</a:t>
            </a:r>
          </a:p>
          <a:p>
            <a:pPr rtl="1" algn="r">
              <a:buNone/>
              <a:spcAft>
                <a:spcPts val="600"/>
              </a:spcAft>
            </a:pPr>
            <a:r>
              <a:rPr sz="2600" b="0" lang="ar-MA">
                <a:latin typeface="Cairo"/>
                <a:cs typeface="Cairo"/>
              </a:rPr>
              <a:t>• الدعوة إلى الرجوع إلى الأصول وتجنب البدع.</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1" lang="ar-MA">
                <a:solidFill>
                  <a:srgbClr val="0B2242"/>
                </a:solidFill>
                <a:latin typeface="Cairo"/>
                <a:cs typeface="Cairo"/>
              </a:rPr>
              <a:t>عبد الرحمن الكواكبي</a:t>
            </a:r>
          </a:p>
          <a:p>
            <a:pPr rtl="1" algn="r">
              <a:buNone/>
              <a:spcAft>
                <a:spcPts val="600"/>
              </a:spcAft>
            </a:pPr>
            <a:r>
              <a:rPr sz="2600" b="0" lang="ar-MA">
                <a:latin typeface="Cairo"/>
                <a:cs typeface="Cairo"/>
              </a:rPr>
              <a:t>السيرة الذاتية: ولد بحلب سنة 1849 ونشأ بها متأثرا بمحيطه العائلي. تشبع بقيم العروبة والإسلام في مدرسته الكواكبية، جند حياته لمحاربة الاستبداد العثماني. توفي سنة 1903.</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الرجوع إلى السلف الصالح.</a:t>
            </a:r>
          </a:p>
          <a:p>
            <a:pPr rtl="1" algn="r">
              <a:buNone/>
              <a:spcAft>
                <a:spcPts val="600"/>
              </a:spcAft>
            </a:pPr>
            <a:r>
              <a:rPr sz="2600" b="0" lang="ar-MA">
                <a:latin typeface="Cairo"/>
                <a:cs typeface="Cairo"/>
              </a:rPr>
              <a:t>• الدعوة إلى نظام حكم إسلامي قائم على مبدأ الشورى وفق الطراز النبوي.</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جند نفسه لمحاربة الاستبداد فالطريق الأمثل لحل مشاكل الأمة هو القضاء على الاستبداد (كتاب طبائع الاستبداد ومصارع العباد).</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1" lang="ar-MA">
                <a:solidFill>
                  <a:srgbClr val="0B2242"/>
                </a:solidFill>
                <a:latin typeface="Cairo"/>
                <a:cs typeface="Cairo"/>
              </a:rPr>
              <a:t>محمد عبده</a:t>
            </a:r>
          </a:p>
          <a:p>
            <a:pPr rtl="1" algn="r">
              <a:buNone/>
              <a:spcAft>
                <a:spcPts val="600"/>
              </a:spcAft>
            </a:pPr>
            <a:r>
              <a:rPr sz="2600" b="0" lang="ar-MA">
                <a:latin typeface="Cairo"/>
                <a:cs typeface="Cairo"/>
              </a:rPr>
              <a:t>السيرة الذاتية: ولد سنة 1849 بمصر، التحق بالأزهر وتخرج منه حاصلا على شهادة العالمية. عمل مدرسا للتاريخ بدار العلوم وانخرط في ثورة أحمد العرابي سنة 1882 ضد الإنجليز، نفي على إثرها إلى سوريا (3 سنوات).</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أسس إلى جانب أستاذه جمال الدين بباريس العروة الوثقى. أسس جمعية إحياء العلوم العربية لنشر المخطوطات.</a:t>
            </a:r>
          </a:p>
          <a:p>
            <a:pPr rtl="1" algn="r">
              <a:buNone/>
              <a:spcAft>
                <a:spcPts val="600"/>
              </a:spcAft>
            </a:pPr>
            <a:r>
              <a:rPr sz="2600" b="0" lang="ar-MA">
                <a:latin typeface="Cairo"/>
                <a:cs typeface="Cairo"/>
              </a:rPr>
              <a:t>• تصحيح الاعتقاد.</a:t>
            </a:r>
          </a:p>
          <a:p>
            <a:pPr rtl="1" algn="r">
              <a:buNone/>
              <a:spcAft>
                <a:spcPts val="600"/>
              </a:spcAft>
            </a:pPr>
            <a:r>
              <a:rPr sz="2600" b="0" lang="ar-MA">
                <a:latin typeface="Cairo"/>
                <a:cs typeface="Cairo"/>
              </a:rPr>
              <a:t>• التخلص من البدع.</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تشجيع العلوم الدينية والدنيوية وتربية النشء عليها.</a:t>
            </a:r>
          </a:p>
          <a:p>
            <a:pPr rtl="1" algn="r">
              <a:buNone/>
              <a:spcAft>
                <a:spcPts val="600"/>
              </a:spcAft>
            </a:pPr>
            <a:r>
              <a:rPr sz="2600" b="1" lang="ar-MA">
                <a:solidFill>
                  <a:srgbClr val="0B2242"/>
                </a:solidFill>
                <a:latin typeface="Cairo"/>
                <a:cs typeface="Cairo"/>
              </a:rPr>
              <a:t>التيار الليبرالي العلماني</a:t>
            </a:r>
          </a:p>
          <a:p>
            <a:pPr rtl="1" algn="r">
              <a:buNone/>
              <a:spcAft>
                <a:spcPts val="600"/>
              </a:spcAft>
            </a:pPr>
            <a:r>
              <a:rPr sz="2600" b="0" lang="ar-MA">
                <a:latin typeface="Cairo"/>
                <a:cs typeface="Cairo"/>
              </a:rPr>
              <a:t>• أديب إسحاق: الدعوة إلى الحرية والمساواة نظرا لتلازمهما - نبذ الامتياز والمطالبة بالمساواة.</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فرانسيس مراش: نبذ الامتياز ونقد سياسة التتريك.</a:t>
            </a:r>
          </a:p>
          <a:p>
            <a:pPr rtl="1" algn="r">
              <a:buNone/>
              <a:spcAft>
                <a:spcPts val="600"/>
              </a:spcAft>
            </a:pPr>
            <a:r>
              <a:rPr sz="2600" b="0" lang="ar-MA">
                <a:latin typeface="Cairo"/>
                <a:cs typeface="Cairo"/>
              </a:rPr>
              <a:t>• أنطوان فرح: تنظيم السلط بطريقة عصرية تضمن السيادة (الشعب) - فصل الدين عن الدولة.</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01"/>
          </p:nvPr>
        </p:nvSpPr>
        <p:spPr/>
        <p:txBody>
          <a:bodyPr wrap="square"/>
          <a:lstStyle/>
          <a:p>
            <a:pPr rtl="1" algn="r">
              <a:buNone/>
              <a:spcAft>
                <a:spcPts val="600"/>
              </a:spcAft>
            </a:pPr>
            <a:r>
              <a:rPr sz="9600" b="0" lang="ar-MA">
                <a:latin typeface="Cairo"/>
                <a:cs typeface="Cairo"/>
              </a:rPr>
              <a:t>5</a:t>
            </a:r>
          </a:p>
        </p:txBody>
      </p:sp>
      <p:sp>
        <p:nvSpPr>
          <p:cNvPr id="3" name="Title 2"/>
          <p:cNvSpPr>
            <a:spLocks noGrp="1"/>
          </p:cNvSpPr>
          <p:nvPr>
            <p:ph type="title" idx="102"/>
          </p:nvPr>
        </p:nvSpPr>
        <p:spPr/>
        <p:txBody>
          <a:bodyPr wrap="square"/>
          <a:lstStyle/>
          <a:p>
            <a:pPr rtl="1" algn="r">
              <a:buNone/>
              <a:spcAft>
                <a:spcPts val="600"/>
              </a:spcAft>
            </a:pPr>
            <a:r>
              <a:rPr sz="4000" b="0" lang="ar-MA">
                <a:latin typeface="Cairo"/>
                <a:cs typeface="Cairo"/>
              </a:rPr>
              <a:t>المحور الخامس: نتائج اليقظة</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ماذا أثمرت اليقظة؟</a:t>
            </a:r>
          </a:p>
        </p:txBody>
      </p:sp>
      <p:sp>
        <p:nvSpPr>
          <p:cNvPr id="3" name="Rounded Rectangle 2"/>
          <p:cNvSpPr/>
          <p:nvPr/>
        </p:nvSpPr>
        <p:spPr>
          <a:xfrm>
            <a:off x="4663440" y="1097280"/>
            <a:ext cx="4069080" cy="1668779"/>
          </a:xfrm>
          <a:prstGeom prst="roundRect">
            <a:avLst>
              <a:gd name="adj" fmla="val 12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Oval 3"/>
          <p:cNvSpPr/>
          <p:nvPr/>
        </p:nvSpPr>
        <p:spPr>
          <a:xfrm>
            <a:off x="8069580" y="1257300"/>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1F6F78"/>
                </a:solidFill>
                <a:latin typeface="Cairo"/>
                <a:cs typeface="Cairo"/>
              </a:rPr>
              <a:t>1</a:t>
            </a:r>
          </a:p>
        </p:txBody>
      </p:sp>
      <p:sp>
        <p:nvSpPr>
          <p:cNvPr id="5" name="TextBox 4"/>
          <p:cNvSpPr txBox="1"/>
          <p:nvPr/>
        </p:nvSpPr>
        <p:spPr>
          <a:xfrm>
            <a:off x="4846320" y="1234439"/>
            <a:ext cx="3246120" cy="594360"/>
          </a:xfrm>
          <a:prstGeom prst="rect">
            <a:avLst/>
          </a:prstGeom>
          <a:noFill/>
        </p:spPr>
        <p:txBody>
          <a:bodyPr wrap="square" lIns="45720" rIns="45720" tIns="18288" bIns="18288" anchor="t">
            <a:spAutoFit/>
          </a:bodyPr>
          <a:lstStyle/>
          <a:p>
            <a:pPr rtl="1" algn="r">
              <a:lnSpc>
                <a:spcPct val="100000"/>
              </a:lnSpc>
            </a:pPr>
            <a:r>
              <a:rPr sz="3000" b="1" lang="ar-MA">
                <a:solidFill>
                  <a:srgbClr val="FFFFFF"/>
                </a:solidFill>
                <a:latin typeface="Cairo"/>
                <a:cs typeface="Cairo"/>
              </a:rPr>
              <a:t>مشروع قومي</a:t>
            </a:r>
          </a:p>
        </p:txBody>
      </p:sp>
      <p:sp>
        <p:nvSpPr>
          <p:cNvPr id="6" name="TextBox 5"/>
          <p:cNvSpPr txBox="1"/>
          <p:nvPr/>
        </p:nvSpPr>
        <p:spPr>
          <a:xfrm>
            <a:off x="4846320" y="1920240"/>
            <a:ext cx="3703320" cy="754379"/>
          </a:xfrm>
          <a:prstGeom prst="rect">
            <a:avLst/>
          </a:prstGeom>
          <a:noFill/>
        </p:spPr>
        <p:txBody>
          <a:bodyPr wrap="square" lIns="45720" rIns="45720" tIns="18288" bIns="18288" anchor="t">
            <a:spAutoFit/>
          </a:bodyPr>
          <a:lstStyle/>
          <a:p>
            <a:pPr rtl="1" algn="r">
              <a:lnSpc>
                <a:spcPct val="100000"/>
              </a:lnSpc>
            </a:pPr>
            <a:r>
              <a:rPr sz="2200" b="0" lang="ar-MA">
                <a:solidFill>
                  <a:srgbClr val="FFFFFF"/>
                </a:solidFill>
                <a:latin typeface="Cairo"/>
                <a:cs typeface="Cairo"/>
              </a:rPr>
              <a:t>جمعيات للغة وحقوق الأمة</a:t>
            </a:r>
          </a:p>
        </p:txBody>
      </p:sp>
      <p:sp>
        <p:nvSpPr>
          <p:cNvPr id="7" name="Rounded Rectangle 6"/>
          <p:cNvSpPr/>
          <p:nvPr/>
        </p:nvSpPr>
        <p:spPr>
          <a:xfrm>
            <a:off x="411479" y="1097280"/>
            <a:ext cx="4069080" cy="1668779"/>
          </a:xfrm>
          <a:prstGeom prst="roundRect">
            <a:avLst>
              <a:gd name="adj" fmla="val 12000"/>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3817619" y="1257300"/>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8C2F39"/>
                </a:solidFill>
                <a:latin typeface="Cairo"/>
                <a:cs typeface="Cairo"/>
              </a:rPr>
              <a:t>2</a:t>
            </a:r>
          </a:p>
        </p:txBody>
      </p:sp>
      <p:sp>
        <p:nvSpPr>
          <p:cNvPr id="9" name="TextBox 8"/>
          <p:cNvSpPr txBox="1"/>
          <p:nvPr/>
        </p:nvSpPr>
        <p:spPr>
          <a:xfrm>
            <a:off x="594359" y="1234439"/>
            <a:ext cx="3246120" cy="594360"/>
          </a:xfrm>
          <a:prstGeom prst="rect">
            <a:avLst/>
          </a:prstGeom>
          <a:noFill/>
        </p:spPr>
        <p:txBody>
          <a:bodyPr wrap="square" lIns="45720" rIns="45720" tIns="18288" bIns="18288" anchor="t">
            <a:spAutoFit/>
          </a:bodyPr>
          <a:lstStyle/>
          <a:p>
            <a:pPr rtl="1" algn="r">
              <a:lnSpc>
                <a:spcPct val="100000"/>
              </a:lnSpc>
            </a:pPr>
            <a:r>
              <a:rPr sz="3000" b="1" lang="ar-MA">
                <a:solidFill>
                  <a:srgbClr val="FFFFFF"/>
                </a:solidFill>
                <a:latin typeface="Cairo"/>
                <a:cs typeface="Cairo"/>
              </a:rPr>
              <a:t>عمل سياسي</a:t>
            </a:r>
          </a:p>
        </p:txBody>
      </p:sp>
      <p:sp>
        <p:nvSpPr>
          <p:cNvPr id="10" name="TextBox 9"/>
          <p:cNvSpPr txBox="1"/>
          <p:nvPr/>
        </p:nvSpPr>
        <p:spPr>
          <a:xfrm>
            <a:off x="594359" y="1920240"/>
            <a:ext cx="3703320" cy="754379"/>
          </a:xfrm>
          <a:prstGeom prst="rect">
            <a:avLst/>
          </a:prstGeom>
          <a:noFill/>
        </p:spPr>
        <p:txBody>
          <a:bodyPr wrap="square" lIns="45720" rIns="45720" tIns="18288" bIns="18288" anchor="t">
            <a:spAutoFit/>
          </a:bodyPr>
          <a:lstStyle/>
          <a:p>
            <a:pPr rtl="1" algn="r">
              <a:lnSpc>
                <a:spcPct val="100000"/>
              </a:lnSpc>
            </a:pPr>
            <a:r>
              <a:rPr sz="2200" b="0" lang="ar-MA">
                <a:solidFill>
                  <a:srgbClr val="FFFFFF"/>
                </a:solidFill>
                <a:latin typeface="Cairo"/>
                <a:cs typeface="Cairo"/>
              </a:rPr>
              <a:t>عبده للإفتاء، خير الدين للوزارة</a:t>
            </a:r>
          </a:p>
        </p:txBody>
      </p:sp>
      <p:sp>
        <p:nvSpPr>
          <p:cNvPr id="11" name="Rounded Rectangle 10"/>
          <p:cNvSpPr/>
          <p:nvPr/>
        </p:nvSpPr>
        <p:spPr>
          <a:xfrm>
            <a:off x="4663440" y="2948939"/>
            <a:ext cx="4069080" cy="1668779"/>
          </a:xfrm>
          <a:prstGeom prst="roundRect">
            <a:avLst>
              <a:gd name="adj" fmla="val 12000"/>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8069580" y="3108960"/>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4F7A3A"/>
                </a:solidFill>
                <a:latin typeface="Cairo"/>
                <a:cs typeface="Cairo"/>
              </a:rPr>
              <a:t>3</a:t>
            </a:r>
          </a:p>
        </p:txBody>
      </p:sp>
      <p:sp>
        <p:nvSpPr>
          <p:cNvPr id="13" name="TextBox 12"/>
          <p:cNvSpPr txBox="1"/>
          <p:nvPr/>
        </p:nvSpPr>
        <p:spPr>
          <a:xfrm>
            <a:off x="4846320" y="3086099"/>
            <a:ext cx="3246120" cy="594360"/>
          </a:xfrm>
          <a:prstGeom prst="rect">
            <a:avLst/>
          </a:prstGeom>
          <a:noFill/>
        </p:spPr>
        <p:txBody>
          <a:bodyPr wrap="square" lIns="45720" rIns="45720" tIns="18288" bIns="18288" anchor="t">
            <a:spAutoFit/>
          </a:bodyPr>
          <a:lstStyle/>
          <a:p>
            <a:pPr rtl="1" algn="r">
              <a:lnSpc>
                <a:spcPct val="100000"/>
              </a:lnSpc>
            </a:pPr>
            <a:r>
              <a:rPr sz="2400" b="1" lang="ar-MA">
                <a:solidFill>
                  <a:srgbClr val="FFFFFF"/>
                </a:solidFill>
                <a:latin typeface="Cairo"/>
                <a:cs typeface="Cairo"/>
              </a:rPr>
              <a:t>مناهضة الاستعمار</a:t>
            </a:r>
          </a:p>
        </p:txBody>
      </p:sp>
      <p:sp>
        <p:nvSpPr>
          <p:cNvPr id="14" name="TextBox 13"/>
          <p:cNvSpPr txBox="1"/>
          <p:nvPr/>
        </p:nvSpPr>
        <p:spPr>
          <a:xfrm>
            <a:off x="4846320" y="3771900"/>
            <a:ext cx="3703320" cy="754379"/>
          </a:xfrm>
          <a:prstGeom prst="rect">
            <a:avLst/>
          </a:prstGeom>
          <a:noFill/>
        </p:spPr>
        <p:txBody>
          <a:bodyPr wrap="square" lIns="45720" rIns="45720" tIns="18288" bIns="18288" anchor="t">
            <a:spAutoFit/>
          </a:bodyPr>
          <a:lstStyle/>
          <a:p>
            <a:pPr rtl="1" algn="r">
              <a:lnSpc>
                <a:spcPct val="100000"/>
              </a:lnSpc>
            </a:pPr>
            <a:r>
              <a:rPr sz="2200" b="0" lang="ar-MA">
                <a:solidFill>
                  <a:srgbClr val="FFFFFF"/>
                </a:solidFill>
                <a:latin typeface="Cairo"/>
                <a:cs typeface="Cairo"/>
              </a:rPr>
              <a:t>المحافظة على العروبة</a:t>
            </a:r>
          </a:p>
        </p:txBody>
      </p:sp>
      <p:sp>
        <p:nvSpPr>
          <p:cNvPr id="15" name="Rounded Rectangle 14"/>
          <p:cNvSpPr/>
          <p:nvPr/>
        </p:nvSpPr>
        <p:spPr>
          <a:xfrm>
            <a:off x="411479" y="2948939"/>
            <a:ext cx="4069080" cy="1668779"/>
          </a:xfrm>
          <a:prstGeom prst="roundRect">
            <a:avLst>
              <a:gd name="adj" fmla="val 12000"/>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Oval 15"/>
          <p:cNvSpPr/>
          <p:nvPr/>
        </p:nvSpPr>
        <p:spPr>
          <a:xfrm>
            <a:off x="3817619" y="3108960"/>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lang="ar-MA">
                <a:solidFill>
                  <a:srgbClr val="B06A1E"/>
                </a:solidFill>
                <a:latin typeface="Cairo"/>
                <a:cs typeface="Cairo"/>
              </a:rPr>
              <a:t>4</a:t>
            </a:r>
          </a:p>
        </p:txBody>
      </p:sp>
      <p:sp>
        <p:nvSpPr>
          <p:cNvPr id="17" name="TextBox 16"/>
          <p:cNvSpPr txBox="1"/>
          <p:nvPr/>
        </p:nvSpPr>
        <p:spPr>
          <a:xfrm>
            <a:off x="594359" y="3086099"/>
            <a:ext cx="3246120" cy="594360"/>
          </a:xfrm>
          <a:prstGeom prst="rect">
            <a:avLst/>
          </a:prstGeom>
          <a:noFill/>
        </p:spPr>
        <p:txBody>
          <a:bodyPr wrap="square" lIns="45720" rIns="45720" tIns="18288" bIns="18288" anchor="t">
            <a:spAutoFit/>
          </a:bodyPr>
          <a:lstStyle/>
          <a:p>
            <a:pPr rtl="1" algn="r">
              <a:lnSpc>
                <a:spcPct val="100000"/>
              </a:lnSpc>
            </a:pPr>
            <a:r>
              <a:rPr sz="3000" b="1" lang="ar-MA">
                <a:solidFill>
                  <a:srgbClr val="FFFFFF"/>
                </a:solidFill>
                <a:latin typeface="Cairo"/>
                <a:cs typeface="Cairo"/>
              </a:rPr>
              <a:t>تسامح</a:t>
            </a:r>
          </a:p>
        </p:txBody>
      </p:sp>
      <p:sp>
        <p:nvSpPr>
          <p:cNvPr id="18" name="TextBox 17"/>
          <p:cNvSpPr txBox="1"/>
          <p:nvPr/>
        </p:nvSpPr>
        <p:spPr>
          <a:xfrm>
            <a:off x="594359" y="3771900"/>
            <a:ext cx="3703320" cy="754379"/>
          </a:xfrm>
          <a:prstGeom prst="rect">
            <a:avLst/>
          </a:prstGeom>
          <a:noFill/>
        </p:spPr>
        <p:txBody>
          <a:bodyPr wrap="square" lIns="45720" rIns="45720" tIns="18288" bIns="18288" anchor="t">
            <a:spAutoFit/>
          </a:bodyPr>
          <a:lstStyle/>
          <a:p>
            <a:pPr rtl="1" algn="r">
              <a:lnSpc>
                <a:spcPct val="100000"/>
              </a:lnSpc>
            </a:pPr>
            <a:r>
              <a:rPr sz="2200" b="0" lang="ar-MA">
                <a:solidFill>
                  <a:srgbClr val="FFFFFF"/>
                </a:solidFill>
                <a:latin typeface="Cairo"/>
                <a:cs typeface="Cairo"/>
              </a:rPr>
              <a:t>وحدة العرب مسلمين ومسيحيين</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1" lang="ar-MA">
                <a:solidFill>
                  <a:srgbClr val="0B2242"/>
                </a:solidFill>
                <a:latin typeface="Cairo"/>
                <a:cs typeface="Cairo"/>
              </a:rPr>
              <a:t>3- نتائج اليقظة الفكرية</a:t>
            </a:r>
          </a:p>
          <a:p>
            <a:pPr rtl="1" algn="r">
              <a:buNone/>
              <a:spcAft>
                <a:spcPts val="600"/>
              </a:spcAft>
            </a:pPr>
            <a:r>
              <a:rPr sz="2600" b="0" lang="ar-MA">
                <a:latin typeface="Cairo"/>
                <a:cs typeface="Cairo"/>
              </a:rPr>
              <a:t>لقد كان من أهم نتائج اليقظة الفكرية:</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400" b="0" lang="ar-MA">
                <a:latin typeface="Cairo"/>
                <a:cs typeface="Cairo"/>
              </a:rPr>
              <a:t>• ظهور مشروع قومي عربي حيث ظهرت جمعيات دعت للحفاظ على اللغة العربية وحقوق الأمة السياسية فزاد الإقبال على العمل السياسي على درجة أن بعض رواد اليقظة وصلوا إلى مناصب عليا في الدولة: محمد عبده (الإفتاء)، خير الدين (الوزارة).</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0" lang="ar-MA">
                <a:latin typeface="Cairo"/>
                <a:cs typeface="Cairo"/>
              </a:rPr>
              <a:t>• كما لا يجب أن ننسى دور اليقظة في حمل لواء المناهضة للسياسات الاستعمارية المتربصة بالعالم العربي والمحافظة على العروبة وانتشار القومية والوطنية محل التعصب الديني والطائفي واتحاد العرب سواء كانوا مسلمين أو مسيحيين.</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تطبيق منهجي</a:t>
            </a:r>
          </a:p>
        </p:txBody>
      </p:sp>
      <p:sp>
        <p:nvSpPr>
          <p:cNvPr id="3" name="Rounded Rectangle 2"/>
          <p:cNvSpPr/>
          <p:nvPr/>
        </p:nvSpPr>
        <p:spPr>
          <a:xfrm>
            <a:off x="411480" y="1097280"/>
            <a:ext cx="8321040" cy="3520439"/>
          </a:xfrm>
          <a:prstGeom prst="roundRect">
            <a:avLst>
              <a:gd name="adj" fmla="val 5000"/>
            </a:avLst>
          </a:prstGeom>
          <a:solidFill>
            <a:srgbClr val="FFFFFF"/>
          </a:solidFill>
          <a:ln w="15875">
            <a:solidFill>
              <a:srgbClr val="C9A24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6720840" y="1097280"/>
            <a:ext cx="2011680" cy="502920"/>
          </a:xfrm>
          <a:prstGeom prst="roundRect">
            <a:avLst>
              <a:gd name="adj" fmla="val 30000"/>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6720840" y="1097280"/>
            <a:ext cx="2011680" cy="502920"/>
          </a:xfrm>
          <a:prstGeom prst="rect">
            <a:avLst/>
          </a:prstGeom>
          <a:noFill/>
        </p:spPr>
        <p:txBody>
          <a:bodyPr wrap="square" lIns="45720" rIns="45720" tIns="18288" bIns="18288" anchor="ctr">
            <a:spAutoFit/>
          </a:bodyPr>
          <a:lstStyle/>
          <a:p>
            <a:pPr rtl="1" algn="ctr">
              <a:lnSpc>
                <a:spcPct val="100000"/>
              </a:lnSpc>
            </a:pPr>
            <a:r>
              <a:rPr sz="2000" b="1" lang="ar-MA">
                <a:solidFill>
                  <a:srgbClr val="0B2242"/>
                </a:solidFill>
                <a:latin typeface="Cairo"/>
                <a:cs typeface="Cairo"/>
              </a:rPr>
              <a:t>تدرّب</a:t>
            </a:r>
          </a:p>
        </p:txBody>
      </p:sp>
      <p:sp>
        <p:nvSpPr>
          <p:cNvPr id="6" name="Oval 5"/>
          <p:cNvSpPr/>
          <p:nvPr/>
        </p:nvSpPr>
        <p:spPr>
          <a:xfrm>
            <a:off x="8069580" y="1996439"/>
            <a:ext cx="411480" cy="411480"/>
          </a:xfrm>
          <a:prstGeom prst="ellipse">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FFFFFF"/>
                </a:solidFill>
                <a:latin typeface="Cairo"/>
                <a:cs typeface="Cairo"/>
              </a:rPr>
              <a:t>1</a:t>
            </a:r>
          </a:p>
        </p:txBody>
      </p:sp>
      <p:sp>
        <p:nvSpPr>
          <p:cNvPr id="7" name="TextBox 6"/>
          <p:cNvSpPr txBox="1"/>
          <p:nvPr/>
        </p:nvSpPr>
        <p:spPr>
          <a:xfrm>
            <a:off x="685800" y="1737360"/>
            <a:ext cx="7223760" cy="929640"/>
          </a:xfrm>
          <a:prstGeom prst="rect">
            <a:avLst/>
          </a:prstGeom>
          <a:noFill/>
        </p:spPr>
        <p:txBody>
          <a:bodyPr wrap="square" lIns="45720" rIns="45720" tIns="18288" bIns="18288" anchor="ctr">
            <a:spAutoFit/>
          </a:bodyPr>
          <a:lstStyle/>
          <a:p>
            <a:pPr rtl="1" algn="r">
              <a:lnSpc>
                <a:spcPct val="100000"/>
              </a:lnSpc>
            </a:pPr>
            <a:r>
              <a:rPr sz="2400" b="0" lang="ar-MA">
                <a:solidFill>
                  <a:srgbClr val="26303D"/>
                </a:solidFill>
                <a:latin typeface="Cairo"/>
                <a:cs typeface="Cairo"/>
              </a:rPr>
              <a:t>صنّف عوامل اليقظة حسب المستويات الثلاثة</a:t>
            </a:r>
          </a:p>
        </p:txBody>
      </p:sp>
      <p:sp>
        <p:nvSpPr>
          <p:cNvPr id="8" name="Oval 7"/>
          <p:cNvSpPr/>
          <p:nvPr/>
        </p:nvSpPr>
        <p:spPr>
          <a:xfrm>
            <a:off x="8069580" y="2926079"/>
            <a:ext cx="411480" cy="411480"/>
          </a:xfrm>
          <a:prstGeom prst="ellipse">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FFFFFF"/>
                </a:solidFill>
                <a:latin typeface="Cairo"/>
                <a:cs typeface="Cairo"/>
              </a:rPr>
              <a:t>2</a:t>
            </a:r>
          </a:p>
        </p:txBody>
      </p:sp>
      <p:sp>
        <p:nvSpPr>
          <p:cNvPr id="9" name="TextBox 8"/>
          <p:cNvSpPr txBox="1"/>
          <p:nvPr/>
        </p:nvSpPr>
        <p:spPr>
          <a:xfrm>
            <a:off x="685800" y="2667000"/>
            <a:ext cx="7223760" cy="929640"/>
          </a:xfrm>
          <a:prstGeom prst="rect">
            <a:avLst/>
          </a:prstGeom>
          <a:noFill/>
        </p:spPr>
        <p:txBody>
          <a:bodyPr wrap="square" lIns="45720" rIns="45720" tIns="18288" bIns="18288" anchor="ctr">
            <a:spAutoFit/>
          </a:bodyPr>
          <a:lstStyle/>
          <a:p>
            <a:pPr rtl="1" algn="r">
              <a:lnSpc>
                <a:spcPct val="100000"/>
              </a:lnSpc>
            </a:pPr>
            <a:r>
              <a:rPr sz="2400" b="0" lang="ar-MA">
                <a:solidFill>
                  <a:srgbClr val="26303D"/>
                </a:solidFill>
                <a:latin typeface="Cairo"/>
                <a:cs typeface="Cairo"/>
              </a:rPr>
              <a:t>قارن بين التيارين في جدول (الدين، السياسة، المجتمع)</a:t>
            </a:r>
          </a:p>
        </p:txBody>
      </p:sp>
      <p:sp>
        <p:nvSpPr>
          <p:cNvPr id="10" name="Oval 9"/>
          <p:cNvSpPr/>
          <p:nvPr/>
        </p:nvSpPr>
        <p:spPr>
          <a:xfrm>
            <a:off x="8069580" y="3855720"/>
            <a:ext cx="411480" cy="411480"/>
          </a:xfrm>
          <a:prstGeom prst="ellipse">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FFFFFF"/>
                </a:solidFill>
                <a:latin typeface="Cairo"/>
                <a:cs typeface="Cairo"/>
              </a:rPr>
              <a:t>3</a:t>
            </a:r>
          </a:p>
        </p:txBody>
      </p:sp>
      <p:sp>
        <p:nvSpPr>
          <p:cNvPr id="11" name="TextBox 10"/>
          <p:cNvSpPr txBox="1"/>
          <p:nvPr/>
        </p:nvSpPr>
        <p:spPr>
          <a:xfrm>
            <a:off x="685800" y="3596640"/>
            <a:ext cx="7223760" cy="929640"/>
          </a:xfrm>
          <a:prstGeom prst="rect">
            <a:avLst/>
          </a:prstGeom>
          <a:noFill/>
        </p:spPr>
        <p:txBody>
          <a:bodyPr wrap="square" lIns="45720" rIns="45720" tIns="18288" bIns="18288" anchor="ctr">
            <a:spAutoFit/>
          </a:bodyPr>
          <a:lstStyle/>
          <a:p>
            <a:pPr rtl="1" algn="r">
              <a:lnSpc>
                <a:spcPct val="100000"/>
              </a:lnSpc>
            </a:pPr>
            <a:r>
              <a:rPr sz="2400" b="0" lang="ar-MA">
                <a:solidFill>
                  <a:srgbClr val="26303D"/>
                </a:solidFill>
                <a:latin typeface="Cairo"/>
                <a:cs typeface="Cairo"/>
              </a:rPr>
              <a:t>اكتب فقرة عن دور الصحافة والطباعة في النهضة</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اختبر فهمك</a:t>
            </a:r>
          </a:p>
        </p:txBody>
      </p:sp>
      <p:sp>
        <p:nvSpPr>
          <p:cNvPr id="3" name="Rounded Rectangle 2"/>
          <p:cNvSpPr/>
          <p:nvPr/>
        </p:nvSpPr>
        <p:spPr>
          <a:xfrm>
            <a:off x="777240" y="1325880"/>
            <a:ext cx="7589520" cy="3063239"/>
          </a:xfrm>
          <a:prstGeom prst="roundRect">
            <a:avLst>
              <a:gd name="adj" fmla="val 6000"/>
            </a:avLst>
          </a:prstGeom>
          <a:solidFill>
            <a:srgbClr val="FFFFFF"/>
          </a:solidFill>
          <a:ln w="15875">
            <a:solidFill>
              <a:srgbClr val="C9A24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7680960" y="1143000"/>
            <a:ext cx="731520" cy="822960"/>
          </a:xfrm>
          <a:prstGeom prst="rect">
            <a:avLst/>
          </a:prstGeom>
          <a:noFill/>
        </p:spPr>
        <p:txBody>
          <a:bodyPr wrap="square" lIns="45720" rIns="45720" tIns="18288" bIns="18288" anchor="t">
            <a:spAutoFit/>
          </a:bodyPr>
          <a:lstStyle/>
          <a:p>
            <a:pPr rtl="1" algn="r">
              <a:lnSpc>
                <a:spcPct val="100000"/>
              </a:lnSpc>
            </a:pPr>
            <a:r>
              <a:rPr sz="6600" b="1" lang="ar-MA">
                <a:solidFill>
                  <a:srgbClr val="C9A24A"/>
                </a:solidFill>
                <a:latin typeface="Cairo"/>
                <a:cs typeface="Cairo"/>
              </a:rPr>
              <a:t>”</a:t>
            </a:r>
          </a:p>
        </p:txBody>
      </p:sp>
      <p:sp>
        <p:nvSpPr>
          <p:cNvPr id="5" name="TextBox 4"/>
          <p:cNvSpPr txBox="1"/>
          <p:nvPr/>
        </p:nvSpPr>
        <p:spPr>
          <a:xfrm>
            <a:off x="1234440" y="1554480"/>
            <a:ext cx="6675120" cy="2606039"/>
          </a:xfrm>
          <a:prstGeom prst="rect">
            <a:avLst/>
          </a:prstGeom>
          <a:noFill/>
        </p:spPr>
        <p:txBody>
          <a:bodyPr wrap="square" lIns="45720" rIns="45720" tIns="18288" bIns="18288" anchor="ctr">
            <a:spAutoFit/>
          </a:bodyPr>
          <a:lstStyle/>
          <a:p>
            <a:pPr rtl="1" algn="ctr">
              <a:lnSpc>
                <a:spcPct val="110000"/>
              </a:lnSpc>
            </a:pPr>
            <a:r>
              <a:rPr sz="3800" b="1" lang="ar-MA">
                <a:solidFill>
                  <a:srgbClr val="0B2242"/>
                </a:solidFill>
                <a:latin typeface="Cairo"/>
                <a:cs typeface="Cairo"/>
              </a:rPr>
              <a:t>أربعة أسئلة سريعة</a:t>
            </a:r>
          </a:p>
          <a:p>
            <a:pPr rtl="1" algn="ctr">
              <a:lnSpc>
                <a:spcPct val="110000"/>
              </a:lnSpc>
            </a:pPr>
            <a:r>
              <a:rPr sz="1200" b="0" lang="ar-MA">
                <a:solidFill>
                  <a:srgbClr val="26303D"/>
                </a:solidFill>
                <a:latin typeface="Cairo"/>
                <a:cs typeface="Cairo"/>
              </a:rPr>
              <a:t> </a:t>
            </a:r>
          </a:p>
          <a:p>
            <a:pPr rtl="1" algn="ctr">
              <a:lnSpc>
                <a:spcPct val="110000"/>
              </a:lnSpc>
            </a:pPr>
            <a:r>
              <a:rPr sz="2300" b="0" lang="ar-MA">
                <a:solidFill>
                  <a:srgbClr val="5B6675"/>
                </a:solidFill>
                <a:latin typeface="Cairo"/>
                <a:cs typeface="Cairo"/>
              </a:rPr>
              <a:t>اختر الجواب الصحيح قبل أن يظهر</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سؤال 1</a:t>
            </a:r>
          </a:p>
        </p:txBody>
      </p:sp>
      <p:sp>
        <p:nvSpPr>
          <p:cNvPr id="3" name="Rounded Rectangle 2"/>
          <p:cNvSpPr/>
          <p:nvPr/>
        </p:nvSpPr>
        <p:spPr>
          <a:xfrm>
            <a:off x="411480" y="1097280"/>
            <a:ext cx="8321040" cy="960120"/>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1097280"/>
            <a:ext cx="7863840" cy="960120"/>
          </a:xfrm>
          <a:prstGeom prst="rect">
            <a:avLst/>
          </a:prstGeom>
          <a:noFill/>
        </p:spPr>
        <p:txBody>
          <a:bodyPr wrap="square" lIns="45720" rIns="45720" tIns="18288" bIns="18288" anchor="ctr">
            <a:spAutoFit/>
          </a:bodyPr>
          <a:lstStyle/>
          <a:p>
            <a:pPr rtl="1" algn="ctr">
              <a:lnSpc>
                <a:spcPct val="100000"/>
              </a:lnSpc>
            </a:pPr>
            <a:r>
              <a:rPr sz="2400" b="1" lang="ar-MA">
                <a:solidFill>
                  <a:srgbClr val="FFFFFF"/>
                </a:solidFill>
                <a:latin typeface="Cairo"/>
                <a:cs typeface="Cairo"/>
              </a:rPr>
              <a:t>من قاد حركة الترجمة بعد بعثته إلى أوروبا؟</a:t>
            </a:r>
          </a:p>
        </p:txBody>
      </p:sp>
      <p:sp>
        <p:nvSpPr>
          <p:cNvPr id="5" name="Rounded Rectangle 4"/>
          <p:cNvSpPr/>
          <p:nvPr/>
        </p:nvSpPr>
        <p:spPr>
          <a:xfrm>
            <a:off x="6080760"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Oval 5"/>
          <p:cNvSpPr/>
          <p:nvPr/>
        </p:nvSpPr>
        <p:spPr>
          <a:xfrm>
            <a:off x="811987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أ</a:t>
            </a:r>
          </a:p>
        </p:txBody>
      </p:sp>
      <p:sp>
        <p:nvSpPr>
          <p:cNvPr id="7" name="TextBox 6"/>
          <p:cNvSpPr txBox="1"/>
          <p:nvPr/>
        </p:nvSpPr>
        <p:spPr>
          <a:xfrm>
            <a:off x="6217920"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رفاعة الطهطاوي</a:t>
            </a:r>
          </a:p>
        </p:txBody>
      </p:sp>
      <p:sp>
        <p:nvSpPr>
          <p:cNvPr id="8" name="Rounded Rectangle 7"/>
          <p:cNvSpPr/>
          <p:nvPr/>
        </p:nvSpPr>
        <p:spPr>
          <a:xfrm>
            <a:off x="3246120"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28523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ب</a:t>
            </a:r>
          </a:p>
        </p:txBody>
      </p:sp>
      <p:sp>
        <p:nvSpPr>
          <p:cNvPr id="10" name="TextBox 9"/>
          <p:cNvSpPr txBox="1"/>
          <p:nvPr/>
        </p:nvSpPr>
        <p:spPr>
          <a:xfrm>
            <a:off x="338327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الكواكبي</a:t>
            </a:r>
          </a:p>
        </p:txBody>
      </p:sp>
      <p:sp>
        <p:nvSpPr>
          <p:cNvPr id="11" name="Rounded Rectangle 10"/>
          <p:cNvSpPr/>
          <p:nvPr/>
        </p:nvSpPr>
        <p:spPr>
          <a:xfrm>
            <a:off x="411479"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245059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ج</a:t>
            </a:r>
          </a:p>
        </p:txBody>
      </p:sp>
      <p:sp>
        <p:nvSpPr>
          <p:cNvPr id="13" name="TextBox 12"/>
          <p:cNvSpPr txBox="1"/>
          <p:nvPr/>
        </p:nvSpPr>
        <p:spPr>
          <a:xfrm>
            <a:off x="54863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أنطوان فرح</a:t>
            </a:r>
          </a:p>
        </p:txBody>
      </p:sp>
      <p:sp>
        <p:nvSpPr>
          <p:cNvPr id="14" name="TextBox 13"/>
          <p:cNvSpPr txBox="1"/>
          <p:nvPr/>
        </p:nvSpPr>
        <p:spPr>
          <a:xfrm>
            <a:off x="411480" y="3977639"/>
            <a:ext cx="8321040" cy="457200"/>
          </a:xfrm>
          <a:prstGeom prst="rect">
            <a:avLst/>
          </a:prstGeom>
          <a:noFill/>
        </p:spPr>
        <p:txBody>
          <a:bodyPr wrap="square" lIns="45720" rIns="45720" tIns="18288" bIns="18288" anchor="ctr">
            <a:spAutoFit/>
          </a:bodyPr>
          <a:lstStyle/>
          <a:p>
            <a:pPr rtl="1" algn="ctr">
              <a:lnSpc>
                <a:spcPct val="100000"/>
              </a:lnSpc>
            </a:pPr>
            <a:r>
              <a:rPr sz="1800" b="1" lang="ar-MA">
                <a:solidFill>
                  <a:srgbClr val="C9A24A"/>
                </a:solidFill>
                <a:latin typeface="Cairo"/>
                <a:cs typeface="Cairo"/>
              </a:rPr>
              <a:t>فكّر… ثم أجب</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سؤال 1 — الجواب</a:t>
            </a:r>
          </a:p>
        </p:txBody>
      </p:sp>
      <p:sp>
        <p:nvSpPr>
          <p:cNvPr id="3" name="Rounded Rectangle 2"/>
          <p:cNvSpPr/>
          <p:nvPr/>
        </p:nvSpPr>
        <p:spPr>
          <a:xfrm>
            <a:off x="411480" y="1097280"/>
            <a:ext cx="8321040" cy="960120"/>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1097280"/>
            <a:ext cx="7863840" cy="960120"/>
          </a:xfrm>
          <a:prstGeom prst="rect">
            <a:avLst/>
          </a:prstGeom>
          <a:noFill/>
        </p:spPr>
        <p:txBody>
          <a:bodyPr wrap="square" lIns="45720" rIns="45720" tIns="18288" bIns="18288" anchor="ctr">
            <a:spAutoFit/>
          </a:bodyPr>
          <a:lstStyle/>
          <a:p>
            <a:pPr rtl="1" algn="ctr">
              <a:lnSpc>
                <a:spcPct val="100000"/>
              </a:lnSpc>
            </a:pPr>
            <a:r>
              <a:rPr sz="2400" b="1" lang="ar-MA">
                <a:solidFill>
                  <a:srgbClr val="FFFFFF"/>
                </a:solidFill>
                <a:latin typeface="Cairo"/>
                <a:cs typeface="Cairo"/>
              </a:rPr>
              <a:t>من قاد حركة الترجمة بعد بعثته إلى أوروبا؟</a:t>
            </a:r>
          </a:p>
        </p:txBody>
      </p:sp>
      <p:sp>
        <p:nvSpPr>
          <p:cNvPr id="5" name="Rounded Rectangle 4"/>
          <p:cNvSpPr/>
          <p:nvPr/>
        </p:nvSpPr>
        <p:spPr>
          <a:xfrm>
            <a:off x="6080760" y="2331720"/>
            <a:ext cx="2651760" cy="1417320"/>
          </a:xfrm>
          <a:prstGeom prst="roundRect">
            <a:avLst>
              <a:gd name="adj" fmla="val 15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Oval 5"/>
          <p:cNvSpPr/>
          <p:nvPr/>
        </p:nvSpPr>
        <p:spPr>
          <a:xfrm>
            <a:off x="8119872" y="2487168"/>
            <a:ext cx="457200" cy="45720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2E7D32"/>
                </a:solidFill>
                <a:latin typeface="Cairo"/>
                <a:cs typeface="Cairo"/>
              </a:rPr>
              <a:t>أ</a:t>
            </a:r>
          </a:p>
        </p:txBody>
      </p:sp>
      <p:sp>
        <p:nvSpPr>
          <p:cNvPr id="7" name="TextBox 6"/>
          <p:cNvSpPr txBox="1"/>
          <p:nvPr/>
        </p:nvSpPr>
        <p:spPr>
          <a:xfrm>
            <a:off x="6217920" y="2514600"/>
            <a:ext cx="1920240" cy="1143000"/>
          </a:xfrm>
          <a:prstGeom prst="rect">
            <a:avLst/>
          </a:prstGeom>
          <a:noFill/>
        </p:spPr>
        <p:txBody>
          <a:bodyPr wrap="square" lIns="45720" rIns="45720" tIns="18288" bIns="18288" anchor="ctr">
            <a:spAutoFit/>
          </a:bodyPr>
          <a:lstStyle/>
          <a:p>
            <a:pPr rtl="1" algn="r">
              <a:lnSpc>
                <a:spcPct val="100000"/>
              </a:lnSpc>
            </a:pPr>
            <a:r>
              <a:rPr sz="2100" b="1" lang="ar-MA">
                <a:solidFill>
                  <a:srgbClr val="FFFFFF"/>
                </a:solidFill>
                <a:latin typeface="Cairo"/>
                <a:cs typeface="Cairo"/>
              </a:rPr>
              <a:t>رفاعة الطهطاوي</a:t>
            </a:r>
          </a:p>
        </p:txBody>
      </p:sp>
      <p:sp>
        <p:nvSpPr>
          <p:cNvPr id="8" name="TextBox 7"/>
          <p:cNvSpPr txBox="1"/>
          <p:nvPr/>
        </p:nvSpPr>
        <p:spPr>
          <a:xfrm>
            <a:off x="6172200" y="3337559"/>
            <a:ext cx="548640" cy="365760"/>
          </a:xfrm>
          <a:prstGeom prst="rect">
            <a:avLst/>
          </a:prstGeom>
          <a:noFill/>
        </p:spPr>
        <p:txBody>
          <a:bodyPr wrap="square" lIns="45720" rIns="45720" tIns="18288" bIns="18288" anchor="ctr">
            <a:spAutoFit/>
          </a:bodyPr>
          <a:lstStyle/>
          <a:p>
            <a:pPr rtl="1" algn="ctr">
              <a:lnSpc>
                <a:spcPct val="100000"/>
              </a:lnSpc>
            </a:pPr>
            <a:r>
              <a:rPr sz="2200" b="1" lang="ar-MA">
                <a:solidFill>
                  <a:srgbClr val="FFFFFF"/>
                </a:solidFill>
                <a:latin typeface="Cairo"/>
                <a:cs typeface="Cairo"/>
              </a:rPr>
              <a:t>✓</a:t>
            </a:r>
          </a:p>
        </p:txBody>
      </p:sp>
      <p:sp>
        <p:nvSpPr>
          <p:cNvPr id="9" name="Rounded Rectangle 8"/>
          <p:cNvSpPr/>
          <p:nvPr/>
        </p:nvSpPr>
        <p:spPr>
          <a:xfrm>
            <a:off x="3246120" y="2331720"/>
            <a:ext cx="2651760" cy="1417320"/>
          </a:xfrm>
          <a:prstGeom prst="roundRect">
            <a:avLst>
              <a:gd name="adj" fmla="val 15000"/>
            </a:avLst>
          </a:prstGeom>
          <a:solidFill>
            <a:srgbClr val="EEEBE4"/>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Oval 9"/>
          <p:cNvSpPr/>
          <p:nvPr/>
        </p:nvSpPr>
        <p:spPr>
          <a:xfrm>
            <a:off x="528523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ب</a:t>
            </a:r>
          </a:p>
        </p:txBody>
      </p:sp>
      <p:sp>
        <p:nvSpPr>
          <p:cNvPr id="11" name="TextBox 10"/>
          <p:cNvSpPr txBox="1"/>
          <p:nvPr/>
        </p:nvSpPr>
        <p:spPr>
          <a:xfrm>
            <a:off x="338327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5B6675"/>
                </a:solidFill>
                <a:latin typeface="Cairo"/>
                <a:cs typeface="Cairo"/>
              </a:rPr>
              <a:t>الكواكبي</a:t>
            </a:r>
          </a:p>
        </p:txBody>
      </p:sp>
      <p:sp>
        <p:nvSpPr>
          <p:cNvPr id="12" name="Rounded Rectangle 11"/>
          <p:cNvSpPr/>
          <p:nvPr/>
        </p:nvSpPr>
        <p:spPr>
          <a:xfrm>
            <a:off x="411479" y="2331720"/>
            <a:ext cx="2651760" cy="1417320"/>
          </a:xfrm>
          <a:prstGeom prst="roundRect">
            <a:avLst>
              <a:gd name="adj" fmla="val 15000"/>
            </a:avLst>
          </a:prstGeom>
          <a:solidFill>
            <a:srgbClr val="EEEBE4"/>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245059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ج</a:t>
            </a:r>
          </a:p>
        </p:txBody>
      </p:sp>
      <p:sp>
        <p:nvSpPr>
          <p:cNvPr id="14" name="TextBox 13"/>
          <p:cNvSpPr txBox="1"/>
          <p:nvPr/>
        </p:nvSpPr>
        <p:spPr>
          <a:xfrm>
            <a:off x="54863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5B6675"/>
                </a:solidFill>
                <a:latin typeface="Cairo"/>
                <a:cs typeface="Cairo"/>
              </a:rPr>
              <a:t>أنطوان فرح</a:t>
            </a:r>
          </a:p>
        </p:txBody>
      </p:sp>
      <p:sp>
        <p:nvSpPr>
          <p:cNvPr id="15" name="Rounded Rectangle 14"/>
          <p:cNvSpPr/>
          <p:nvPr/>
        </p:nvSpPr>
        <p:spPr>
          <a:xfrm>
            <a:off x="411480" y="3749039"/>
            <a:ext cx="8321040" cy="777240"/>
          </a:xfrm>
          <a:prstGeom prst="roundRect">
            <a:avLst>
              <a:gd name="adj" fmla="val 30000"/>
            </a:avLst>
          </a:prstGeom>
          <a:solidFill>
            <a:srgbClr val="F3E6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3749039"/>
            <a:ext cx="7863840" cy="777240"/>
          </a:xfrm>
          <a:prstGeom prst="rect">
            <a:avLst/>
          </a:prstGeom>
          <a:noFill/>
        </p:spPr>
        <p:txBody>
          <a:bodyPr wrap="square" lIns="45720" rIns="45720" tIns="18288" bIns="18288" anchor="ctr">
            <a:spAutoFit/>
          </a:bodyPr>
          <a:lstStyle/>
          <a:p>
            <a:pPr rtl="1" algn="ctr">
              <a:lnSpc>
                <a:spcPct val="100000"/>
              </a:lnSpc>
            </a:pPr>
            <a:r>
              <a:rPr sz="1900" b="0" lang="ar-MA">
                <a:solidFill>
                  <a:srgbClr val="0B2242"/>
                </a:solidFill>
                <a:latin typeface="Cairo"/>
                <a:cs typeface="Cairo"/>
              </a:rPr>
              <a:t>أُرسل على عهد محمد علي</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سؤال 2</a:t>
            </a:r>
          </a:p>
        </p:txBody>
      </p:sp>
      <p:sp>
        <p:nvSpPr>
          <p:cNvPr id="3" name="Rounded Rectangle 2"/>
          <p:cNvSpPr/>
          <p:nvPr/>
        </p:nvSpPr>
        <p:spPr>
          <a:xfrm>
            <a:off x="411480" y="1097280"/>
            <a:ext cx="8321040" cy="960120"/>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1097280"/>
            <a:ext cx="7863840" cy="960120"/>
          </a:xfrm>
          <a:prstGeom prst="rect">
            <a:avLst/>
          </a:prstGeom>
          <a:noFill/>
        </p:spPr>
        <p:txBody>
          <a:bodyPr wrap="square" lIns="45720" rIns="45720" tIns="18288" bIns="18288" anchor="ctr">
            <a:spAutoFit/>
          </a:bodyPr>
          <a:lstStyle/>
          <a:p>
            <a:pPr rtl="1" algn="ctr">
              <a:lnSpc>
                <a:spcPct val="100000"/>
              </a:lnSpc>
            </a:pPr>
            <a:r>
              <a:rPr sz="2400" b="1" lang="ar-MA">
                <a:solidFill>
                  <a:srgbClr val="FFFFFF"/>
                </a:solidFill>
                <a:latin typeface="Cairo"/>
                <a:cs typeface="Cairo"/>
              </a:rPr>
              <a:t>فصل الدين عن الدولة دعوة التيار:</a:t>
            </a:r>
          </a:p>
        </p:txBody>
      </p:sp>
      <p:sp>
        <p:nvSpPr>
          <p:cNvPr id="5" name="Rounded Rectangle 4"/>
          <p:cNvSpPr/>
          <p:nvPr/>
        </p:nvSpPr>
        <p:spPr>
          <a:xfrm>
            <a:off x="6080760"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Oval 5"/>
          <p:cNvSpPr/>
          <p:nvPr/>
        </p:nvSpPr>
        <p:spPr>
          <a:xfrm>
            <a:off x="811987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أ</a:t>
            </a:r>
          </a:p>
        </p:txBody>
      </p:sp>
      <p:sp>
        <p:nvSpPr>
          <p:cNvPr id="7" name="TextBox 6"/>
          <p:cNvSpPr txBox="1"/>
          <p:nvPr/>
        </p:nvSpPr>
        <p:spPr>
          <a:xfrm>
            <a:off x="6217920"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السلفي</a:t>
            </a:r>
          </a:p>
        </p:txBody>
      </p:sp>
      <p:sp>
        <p:nvSpPr>
          <p:cNvPr id="8" name="Rounded Rectangle 7"/>
          <p:cNvSpPr/>
          <p:nvPr/>
        </p:nvSpPr>
        <p:spPr>
          <a:xfrm>
            <a:off x="3246120"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28523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ب</a:t>
            </a:r>
          </a:p>
        </p:txBody>
      </p:sp>
      <p:sp>
        <p:nvSpPr>
          <p:cNvPr id="10" name="TextBox 9"/>
          <p:cNvSpPr txBox="1"/>
          <p:nvPr/>
        </p:nvSpPr>
        <p:spPr>
          <a:xfrm>
            <a:off x="338327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الليبرالي العلماني</a:t>
            </a:r>
          </a:p>
        </p:txBody>
      </p:sp>
      <p:sp>
        <p:nvSpPr>
          <p:cNvPr id="11" name="Rounded Rectangle 10"/>
          <p:cNvSpPr/>
          <p:nvPr/>
        </p:nvSpPr>
        <p:spPr>
          <a:xfrm>
            <a:off x="411479"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245059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ج</a:t>
            </a:r>
          </a:p>
        </p:txBody>
      </p:sp>
      <p:sp>
        <p:nvSpPr>
          <p:cNvPr id="13" name="TextBox 12"/>
          <p:cNvSpPr txBox="1"/>
          <p:nvPr/>
        </p:nvSpPr>
        <p:spPr>
          <a:xfrm>
            <a:off x="54863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العثماني</a:t>
            </a:r>
          </a:p>
        </p:txBody>
      </p:sp>
      <p:sp>
        <p:nvSpPr>
          <p:cNvPr id="14" name="TextBox 13"/>
          <p:cNvSpPr txBox="1"/>
          <p:nvPr/>
        </p:nvSpPr>
        <p:spPr>
          <a:xfrm>
            <a:off x="411480" y="3977639"/>
            <a:ext cx="8321040" cy="457200"/>
          </a:xfrm>
          <a:prstGeom prst="rect">
            <a:avLst/>
          </a:prstGeom>
          <a:noFill/>
        </p:spPr>
        <p:txBody>
          <a:bodyPr wrap="square" lIns="45720" rIns="45720" tIns="18288" bIns="18288" anchor="ctr">
            <a:spAutoFit/>
          </a:bodyPr>
          <a:lstStyle/>
          <a:p>
            <a:pPr rtl="1" algn="ctr">
              <a:lnSpc>
                <a:spcPct val="100000"/>
              </a:lnSpc>
            </a:pPr>
            <a:r>
              <a:rPr sz="1800" b="1" lang="ar-MA">
                <a:solidFill>
                  <a:srgbClr val="C9A24A"/>
                </a:solidFill>
                <a:latin typeface="Cairo"/>
                <a:cs typeface="Cairo"/>
              </a:rPr>
              <a:t>فكّر… ثم أجب</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سؤال 2 — الجواب</a:t>
            </a:r>
          </a:p>
        </p:txBody>
      </p:sp>
      <p:sp>
        <p:nvSpPr>
          <p:cNvPr id="3" name="Rounded Rectangle 2"/>
          <p:cNvSpPr/>
          <p:nvPr/>
        </p:nvSpPr>
        <p:spPr>
          <a:xfrm>
            <a:off x="411480" y="1097280"/>
            <a:ext cx="8321040" cy="960120"/>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1097280"/>
            <a:ext cx="7863840" cy="960120"/>
          </a:xfrm>
          <a:prstGeom prst="rect">
            <a:avLst/>
          </a:prstGeom>
          <a:noFill/>
        </p:spPr>
        <p:txBody>
          <a:bodyPr wrap="square" lIns="45720" rIns="45720" tIns="18288" bIns="18288" anchor="ctr">
            <a:spAutoFit/>
          </a:bodyPr>
          <a:lstStyle/>
          <a:p>
            <a:pPr rtl="1" algn="ctr">
              <a:lnSpc>
                <a:spcPct val="100000"/>
              </a:lnSpc>
            </a:pPr>
            <a:r>
              <a:rPr sz="2400" b="1" lang="ar-MA">
                <a:solidFill>
                  <a:srgbClr val="FFFFFF"/>
                </a:solidFill>
                <a:latin typeface="Cairo"/>
                <a:cs typeface="Cairo"/>
              </a:rPr>
              <a:t>فصل الدين عن الدولة دعوة التيار:</a:t>
            </a:r>
          </a:p>
        </p:txBody>
      </p:sp>
      <p:sp>
        <p:nvSpPr>
          <p:cNvPr id="5" name="Rounded Rectangle 4"/>
          <p:cNvSpPr/>
          <p:nvPr/>
        </p:nvSpPr>
        <p:spPr>
          <a:xfrm>
            <a:off x="6080760" y="2331720"/>
            <a:ext cx="2651760" cy="1417320"/>
          </a:xfrm>
          <a:prstGeom prst="roundRect">
            <a:avLst>
              <a:gd name="adj" fmla="val 15000"/>
            </a:avLst>
          </a:prstGeom>
          <a:solidFill>
            <a:srgbClr val="EEEBE4"/>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Oval 5"/>
          <p:cNvSpPr/>
          <p:nvPr/>
        </p:nvSpPr>
        <p:spPr>
          <a:xfrm>
            <a:off x="811987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أ</a:t>
            </a:r>
          </a:p>
        </p:txBody>
      </p:sp>
      <p:sp>
        <p:nvSpPr>
          <p:cNvPr id="7" name="TextBox 6"/>
          <p:cNvSpPr txBox="1"/>
          <p:nvPr/>
        </p:nvSpPr>
        <p:spPr>
          <a:xfrm>
            <a:off x="6217920"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5B6675"/>
                </a:solidFill>
                <a:latin typeface="Cairo"/>
                <a:cs typeface="Cairo"/>
              </a:rPr>
              <a:t>السلفي</a:t>
            </a:r>
          </a:p>
        </p:txBody>
      </p:sp>
      <p:sp>
        <p:nvSpPr>
          <p:cNvPr id="8" name="Rounded Rectangle 7"/>
          <p:cNvSpPr/>
          <p:nvPr/>
        </p:nvSpPr>
        <p:spPr>
          <a:xfrm>
            <a:off x="3246120" y="2331720"/>
            <a:ext cx="2651760" cy="1417320"/>
          </a:xfrm>
          <a:prstGeom prst="roundRect">
            <a:avLst>
              <a:gd name="adj" fmla="val 15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285232" y="2487168"/>
            <a:ext cx="457200" cy="45720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2E7D32"/>
                </a:solidFill>
                <a:latin typeface="Cairo"/>
                <a:cs typeface="Cairo"/>
              </a:rPr>
              <a:t>ب</a:t>
            </a:r>
          </a:p>
        </p:txBody>
      </p:sp>
      <p:sp>
        <p:nvSpPr>
          <p:cNvPr id="10" name="TextBox 9"/>
          <p:cNvSpPr txBox="1"/>
          <p:nvPr/>
        </p:nvSpPr>
        <p:spPr>
          <a:xfrm>
            <a:off x="3383279" y="2514600"/>
            <a:ext cx="1920240" cy="1143000"/>
          </a:xfrm>
          <a:prstGeom prst="rect">
            <a:avLst/>
          </a:prstGeom>
          <a:noFill/>
        </p:spPr>
        <p:txBody>
          <a:bodyPr wrap="square" lIns="45720" rIns="45720" tIns="18288" bIns="18288" anchor="ctr">
            <a:spAutoFit/>
          </a:bodyPr>
          <a:lstStyle/>
          <a:p>
            <a:pPr rtl="1" algn="r">
              <a:lnSpc>
                <a:spcPct val="100000"/>
              </a:lnSpc>
            </a:pPr>
            <a:r>
              <a:rPr sz="2100" b="1" lang="ar-MA">
                <a:solidFill>
                  <a:srgbClr val="FFFFFF"/>
                </a:solidFill>
                <a:latin typeface="Cairo"/>
                <a:cs typeface="Cairo"/>
              </a:rPr>
              <a:t>الليبرالي العلماني</a:t>
            </a:r>
          </a:p>
        </p:txBody>
      </p:sp>
      <p:sp>
        <p:nvSpPr>
          <p:cNvPr id="11" name="TextBox 10"/>
          <p:cNvSpPr txBox="1"/>
          <p:nvPr/>
        </p:nvSpPr>
        <p:spPr>
          <a:xfrm>
            <a:off x="3337560" y="3337559"/>
            <a:ext cx="548640" cy="365760"/>
          </a:xfrm>
          <a:prstGeom prst="rect">
            <a:avLst/>
          </a:prstGeom>
          <a:noFill/>
        </p:spPr>
        <p:txBody>
          <a:bodyPr wrap="square" lIns="45720" rIns="45720" tIns="18288" bIns="18288" anchor="ctr">
            <a:spAutoFit/>
          </a:bodyPr>
          <a:lstStyle/>
          <a:p>
            <a:pPr rtl="1" algn="ctr">
              <a:lnSpc>
                <a:spcPct val="100000"/>
              </a:lnSpc>
            </a:pPr>
            <a:r>
              <a:rPr sz="2200" b="1" lang="ar-MA">
                <a:solidFill>
                  <a:srgbClr val="FFFFFF"/>
                </a:solidFill>
                <a:latin typeface="Cairo"/>
                <a:cs typeface="Cairo"/>
              </a:rPr>
              <a:t>✓</a:t>
            </a:r>
          </a:p>
        </p:txBody>
      </p:sp>
      <p:sp>
        <p:nvSpPr>
          <p:cNvPr id="12" name="Rounded Rectangle 11"/>
          <p:cNvSpPr/>
          <p:nvPr/>
        </p:nvSpPr>
        <p:spPr>
          <a:xfrm>
            <a:off x="411479" y="2331720"/>
            <a:ext cx="2651760" cy="1417320"/>
          </a:xfrm>
          <a:prstGeom prst="roundRect">
            <a:avLst>
              <a:gd name="adj" fmla="val 15000"/>
            </a:avLst>
          </a:prstGeom>
          <a:solidFill>
            <a:srgbClr val="EEEBE4"/>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245059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ج</a:t>
            </a:r>
          </a:p>
        </p:txBody>
      </p:sp>
      <p:sp>
        <p:nvSpPr>
          <p:cNvPr id="14" name="TextBox 13"/>
          <p:cNvSpPr txBox="1"/>
          <p:nvPr/>
        </p:nvSpPr>
        <p:spPr>
          <a:xfrm>
            <a:off x="54863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5B6675"/>
                </a:solidFill>
                <a:latin typeface="Cairo"/>
                <a:cs typeface="Cairo"/>
              </a:rPr>
              <a:t>العثماني</a:t>
            </a:r>
          </a:p>
        </p:txBody>
      </p:sp>
      <p:sp>
        <p:nvSpPr>
          <p:cNvPr id="15" name="Rounded Rectangle 14"/>
          <p:cNvSpPr/>
          <p:nvPr/>
        </p:nvSpPr>
        <p:spPr>
          <a:xfrm>
            <a:off x="411480" y="3749039"/>
            <a:ext cx="8321040" cy="777240"/>
          </a:xfrm>
          <a:prstGeom prst="roundRect">
            <a:avLst>
              <a:gd name="adj" fmla="val 30000"/>
            </a:avLst>
          </a:prstGeom>
          <a:solidFill>
            <a:srgbClr val="F3E6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3749039"/>
            <a:ext cx="7863840" cy="777240"/>
          </a:xfrm>
          <a:prstGeom prst="rect">
            <a:avLst/>
          </a:prstGeom>
          <a:noFill/>
        </p:spPr>
        <p:txBody>
          <a:bodyPr wrap="square" lIns="45720" rIns="45720" tIns="18288" bIns="18288" anchor="ctr">
            <a:spAutoFit/>
          </a:bodyPr>
          <a:lstStyle/>
          <a:p>
            <a:pPr rtl="1" algn="ctr">
              <a:lnSpc>
                <a:spcPct val="100000"/>
              </a:lnSpc>
            </a:pPr>
            <a:r>
              <a:rPr sz="1900" b="0" lang="ar-MA">
                <a:solidFill>
                  <a:srgbClr val="0B2242"/>
                </a:solidFill>
                <a:latin typeface="Cairo"/>
                <a:cs typeface="Cairo"/>
              </a:rPr>
              <a:t>مثل أنطوان فرح</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سؤال 3</a:t>
            </a:r>
          </a:p>
        </p:txBody>
      </p:sp>
      <p:sp>
        <p:nvSpPr>
          <p:cNvPr id="3" name="Rounded Rectangle 2"/>
          <p:cNvSpPr/>
          <p:nvPr/>
        </p:nvSpPr>
        <p:spPr>
          <a:xfrm>
            <a:off x="411480" y="1097280"/>
            <a:ext cx="8321040" cy="960120"/>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1097280"/>
            <a:ext cx="7863840" cy="960120"/>
          </a:xfrm>
          <a:prstGeom prst="rect">
            <a:avLst/>
          </a:prstGeom>
          <a:noFill/>
        </p:spPr>
        <p:txBody>
          <a:bodyPr wrap="square" lIns="45720" rIns="45720" tIns="18288" bIns="18288" anchor="ctr">
            <a:spAutoFit/>
          </a:bodyPr>
          <a:lstStyle/>
          <a:p>
            <a:pPr rtl="1" algn="ctr">
              <a:lnSpc>
                <a:spcPct val="100000"/>
              </a:lnSpc>
            </a:pPr>
            <a:r>
              <a:rPr sz="2400" b="1" lang="ar-MA">
                <a:solidFill>
                  <a:srgbClr val="FFFFFF"/>
                </a:solidFill>
                <a:latin typeface="Cairo"/>
                <a:cs typeface="Cairo"/>
              </a:rPr>
              <a:t>صاحب «طبائع الاستبداد ومصارع العباد»:</a:t>
            </a:r>
          </a:p>
        </p:txBody>
      </p:sp>
      <p:sp>
        <p:nvSpPr>
          <p:cNvPr id="5" name="Rounded Rectangle 4"/>
          <p:cNvSpPr/>
          <p:nvPr/>
        </p:nvSpPr>
        <p:spPr>
          <a:xfrm>
            <a:off x="6080760"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Oval 5"/>
          <p:cNvSpPr/>
          <p:nvPr/>
        </p:nvSpPr>
        <p:spPr>
          <a:xfrm>
            <a:off x="811987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أ</a:t>
            </a:r>
          </a:p>
        </p:txBody>
      </p:sp>
      <p:sp>
        <p:nvSpPr>
          <p:cNvPr id="7" name="TextBox 6"/>
          <p:cNvSpPr txBox="1"/>
          <p:nvPr/>
        </p:nvSpPr>
        <p:spPr>
          <a:xfrm>
            <a:off x="6217920"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محمد عبده</a:t>
            </a:r>
          </a:p>
        </p:txBody>
      </p:sp>
      <p:sp>
        <p:nvSpPr>
          <p:cNvPr id="8" name="Rounded Rectangle 7"/>
          <p:cNvSpPr/>
          <p:nvPr/>
        </p:nvSpPr>
        <p:spPr>
          <a:xfrm>
            <a:off x="3246120"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28523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ب</a:t>
            </a:r>
          </a:p>
        </p:txBody>
      </p:sp>
      <p:sp>
        <p:nvSpPr>
          <p:cNvPr id="10" name="TextBox 9"/>
          <p:cNvSpPr txBox="1"/>
          <p:nvPr/>
        </p:nvSpPr>
        <p:spPr>
          <a:xfrm>
            <a:off x="338327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الأفغاني</a:t>
            </a:r>
          </a:p>
        </p:txBody>
      </p:sp>
      <p:sp>
        <p:nvSpPr>
          <p:cNvPr id="11" name="Rounded Rectangle 10"/>
          <p:cNvSpPr/>
          <p:nvPr/>
        </p:nvSpPr>
        <p:spPr>
          <a:xfrm>
            <a:off x="411479"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245059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ج</a:t>
            </a:r>
          </a:p>
        </p:txBody>
      </p:sp>
      <p:sp>
        <p:nvSpPr>
          <p:cNvPr id="13" name="TextBox 12"/>
          <p:cNvSpPr txBox="1"/>
          <p:nvPr/>
        </p:nvSpPr>
        <p:spPr>
          <a:xfrm>
            <a:off x="54863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الكواكبي</a:t>
            </a:r>
          </a:p>
        </p:txBody>
      </p:sp>
      <p:sp>
        <p:nvSpPr>
          <p:cNvPr id="14" name="TextBox 13"/>
          <p:cNvSpPr txBox="1"/>
          <p:nvPr/>
        </p:nvSpPr>
        <p:spPr>
          <a:xfrm>
            <a:off x="411480" y="3977639"/>
            <a:ext cx="8321040" cy="457200"/>
          </a:xfrm>
          <a:prstGeom prst="rect">
            <a:avLst/>
          </a:prstGeom>
          <a:noFill/>
        </p:spPr>
        <p:txBody>
          <a:bodyPr wrap="square" lIns="45720" rIns="45720" tIns="18288" bIns="18288" anchor="ctr">
            <a:spAutoFit/>
          </a:bodyPr>
          <a:lstStyle/>
          <a:p>
            <a:pPr rtl="1" algn="ctr">
              <a:lnSpc>
                <a:spcPct val="100000"/>
              </a:lnSpc>
            </a:pPr>
            <a:r>
              <a:rPr sz="1800" b="1" lang="ar-MA">
                <a:solidFill>
                  <a:srgbClr val="C9A24A"/>
                </a:solidFill>
                <a:latin typeface="Cairo"/>
                <a:cs typeface="Cairo"/>
              </a:rPr>
              <a:t>فكّر… ثم أجب</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سؤال 3 — الجواب</a:t>
            </a:r>
          </a:p>
        </p:txBody>
      </p:sp>
      <p:sp>
        <p:nvSpPr>
          <p:cNvPr id="3" name="Rounded Rectangle 2"/>
          <p:cNvSpPr/>
          <p:nvPr/>
        </p:nvSpPr>
        <p:spPr>
          <a:xfrm>
            <a:off x="411480" y="1097280"/>
            <a:ext cx="8321040" cy="960120"/>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1097280"/>
            <a:ext cx="7863840" cy="960120"/>
          </a:xfrm>
          <a:prstGeom prst="rect">
            <a:avLst/>
          </a:prstGeom>
          <a:noFill/>
        </p:spPr>
        <p:txBody>
          <a:bodyPr wrap="square" lIns="45720" rIns="45720" tIns="18288" bIns="18288" anchor="ctr">
            <a:spAutoFit/>
          </a:bodyPr>
          <a:lstStyle/>
          <a:p>
            <a:pPr rtl="1" algn="ctr">
              <a:lnSpc>
                <a:spcPct val="100000"/>
              </a:lnSpc>
            </a:pPr>
            <a:r>
              <a:rPr sz="2400" b="1" lang="ar-MA">
                <a:solidFill>
                  <a:srgbClr val="FFFFFF"/>
                </a:solidFill>
                <a:latin typeface="Cairo"/>
                <a:cs typeface="Cairo"/>
              </a:rPr>
              <a:t>صاحب «طبائع الاستبداد ومصارع العباد»:</a:t>
            </a:r>
          </a:p>
        </p:txBody>
      </p:sp>
      <p:sp>
        <p:nvSpPr>
          <p:cNvPr id="5" name="Rounded Rectangle 4"/>
          <p:cNvSpPr/>
          <p:nvPr/>
        </p:nvSpPr>
        <p:spPr>
          <a:xfrm>
            <a:off x="6080760" y="2331720"/>
            <a:ext cx="2651760" cy="1417320"/>
          </a:xfrm>
          <a:prstGeom prst="roundRect">
            <a:avLst>
              <a:gd name="adj" fmla="val 15000"/>
            </a:avLst>
          </a:prstGeom>
          <a:solidFill>
            <a:srgbClr val="EEEBE4"/>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Oval 5"/>
          <p:cNvSpPr/>
          <p:nvPr/>
        </p:nvSpPr>
        <p:spPr>
          <a:xfrm>
            <a:off x="811987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أ</a:t>
            </a:r>
          </a:p>
        </p:txBody>
      </p:sp>
      <p:sp>
        <p:nvSpPr>
          <p:cNvPr id="7" name="TextBox 6"/>
          <p:cNvSpPr txBox="1"/>
          <p:nvPr/>
        </p:nvSpPr>
        <p:spPr>
          <a:xfrm>
            <a:off x="6217920"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5B6675"/>
                </a:solidFill>
                <a:latin typeface="Cairo"/>
                <a:cs typeface="Cairo"/>
              </a:rPr>
              <a:t>محمد عبده</a:t>
            </a:r>
          </a:p>
        </p:txBody>
      </p:sp>
      <p:sp>
        <p:nvSpPr>
          <p:cNvPr id="8" name="Rounded Rectangle 7"/>
          <p:cNvSpPr/>
          <p:nvPr/>
        </p:nvSpPr>
        <p:spPr>
          <a:xfrm>
            <a:off x="3246120" y="2331720"/>
            <a:ext cx="2651760" cy="1417320"/>
          </a:xfrm>
          <a:prstGeom prst="roundRect">
            <a:avLst>
              <a:gd name="adj" fmla="val 15000"/>
            </a:avLst>
          </a:prstGeom>
          <a:solidFill>
            <a:srgbClr val="EEEBE4"/>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28523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ب</a:t>
            </a:r>
          </a:p>
        </p:txBody>
      </p:sp>
      <p:sp>
        <p:nvSpPr>
          <p:cNvPr id="10" name="TextBox 9"/>
          <p:cNvSpPr txBox="1"/>
          <p:nvPr/>
        </p:nvSpPr>
        <p:spPr>
          <a:xfrm>
            <a:off x="338327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5B6675"/>
                </a:solidFill>
                <a:latin typeface="Cairo"/>
                <a:cs typeface="Cairo"/>
              </a:rPr>
              <a:t>الأفغاني</a:t>
            </a:r>
          </a:p>
        </p:txBody>
      </p:sp>
      <p:sp>
        <p:nvSpPr>
          <p:cNvPr id="11" name="Rounded Rectangle 10"/>
          <p:cNvSpPr/>
          <p:nvPr/>
        </p:nvSpPr>
        <p:spPr>
          <a:xfrm>
            <a:off x="411479" y="2331720"/>
            <a:ext cx="2651760" cy="1417320"/>
          </a:xfrm>
          <a:prstGeom prst="roundRect">
            <a:avLst>
              <a:gd name="adj" fmla="val 15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2450592" y="2487168"/>
            <a:ext cx="457200" cy="45720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2E7D32"/>
                </a:solidFill>
                <a:latin typeface="Cairo"/>
                <a:cs typeface="Cairo"/>
              </a:rPr>
              <a:t>ج</a:t>
            </a:r>
          </a:p>
        </p:txBody>
      </p:sp>
      <p:sp>
        <p:nvSpPr>
          <p:cNvPr id="13" name="TextBox 12"/>
          <p:cNvSpPr txBox="1"/>
          <p:nvPr/>
        </p:nvSpPr>
        <p:spPr>
          <a:xfrm>
            <a:off x="548639" y="2514600"/>
            <a:ext cx="1920240" cy="1143000"/>
          </a:xfrm>
          <a:prstGeom prst="rect">
            <a:avLst/>
          </a:prstGeom>
          <a:noFill/>
        </p:spPr>
        <p:txBody>
          <a:bodyPr wrap="square" lIns="45720" rIns="45720" tIns="18288" bIns="18288" anchor="ctr">
            <a:spAutoFit/>
          </a:bodyPr>
          <a:lstStyle/>
          <a:p>
            <a:pPr rtl="1" algn="r">
              <a:lnSpc>
                <a:spcPct val="100000"/>
              </a:lnSpc>
            </a:pPr>
            <a:r>
              <a:rPr sz="2100" b="1" lang="ar-MA">
                <a:solidFill>
                  <a:srgbClr val="FFFFFF"/>
                </a:solidFill>
                <a:latin typeface="Cairo"/>
                <a:cs typeface="Cairo"/>
              </a:rPr>
              <a:t>الكواكبي</a:t>
            </a:r>
          </a:p>
        </p:txBody>
      </p:sp>
      <p:sp>
        <p:nvSpPr>
          <p:cNvPr id="14" name="TextBox 13"/>
          <p:cNvSpPr txBox="1"/>
          <p:nvPr/>
        </p:nvSpPr>
        <p:spPr>
          <a:xfrm>
            <a:off x="502919" y="3337559"/>
            <a:ext cx="548640" cy="365760"/>
          </a:xfrm>
          <a:prstGeom prst="rect">
            <a:avLst/>
          </a:prstGeom>
          <a:noFill/>
        </p:spPr>
        <p:txBody>
          <a:bodyPr wrap="square" lIns="45720" rIns="45720" tIns="18288" bIns="18288" anchor="ctr">
            <a:spAutoFit/>
          </a:bodyPr>
          <a:lstStyle/>
          <a:p>
            <a:pPr rtl="1" algn="ctr">
              <a:lnSpc>
                <a:spcPct val="100000"/>
              </a:lnSpc>
            </a:pPr>
            <a:r>
              <a:rPr sz="2200" b="1" lang="ar-MA">
                <a:solidFill>
                  <a:srgbClr val="FFFFFF"/>
                </a:solidFill>
                <a:latin typeface="Cairo"/>
                <a:cs typeface="Cairo"/>
              </a:rPr>
              <a:t>✓</a:t>
            </a:r>
          </a:p>
        </p:txBody>
      </p:sp>
      <p:sp>
        <p:nvSpPr>
          <p:cNvPr id="15" name="Rounded Rectangle 14"/>
          <p:cNvSpPr/>
          <p:nvPr/>
        </p:nvSpPr>
        <p:spPr>
          <a:xfrm>
            <a:off x="411480" y="3749039"/>
            <a:ext cx="8321040" cy="777240"/>
          </a:xfrm>
          <a:prstGeom prst="roundRect">
            <a:avLst>
              <a:gd name="adj" fmla="val 30000"/>
            </a:avLst>
          </a:prstGeom>
          <a:solidFill>
            <a:srgbClr val="F3E6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3749039"/>
            <a:ext cx="7863840" cy="777240"/>
          </a:xfrm>
          <a:prstGeom prst="rect">
            <a:avLst/>
          </a:prstGeom>
          <a:noFill/>
        </p:spPr>
        <p:txBody>
          <a:bodyPr wrap="square" lIns="45720" rIns="45720" tIns="18288" bIns="18288" anchor="ctr">
            <a:spAutoFit/>
          </a:bodyPr>
          <a:lstStyle/>
          <a:p>
            <a:pPr rtl="1" algn="ctr">
              <a:lnSpc>
                <a:spcPct val="100000"/>
              </a:lnSpc>
            </a:pPr>
            <a:r>
              <a:rPr sz="1900" b="0" lang="ar-MA">
                <a:solidFill>
                  <a:srgbClr val="0B2242"/>
                </a:solidFill>
                <a:latin typeface="Cairo"/>
                <a:cs typeface="Cairo"/>
              </a:rPr>
              <a:t>جنّد حياته لمحاربة الاستبداد العثماني</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سؤال 4</a:t>
            </a:r>
          </a:p>
        </p:txBody>
      </p:sp>
      <p:sp>
        <p:nvSpPr>
          <p:cNvPr id="3" name="Rounded Rectangle 2"/>
          <p:cNvSpPr/>
          <p:nvPr/>
        </p:nvSpPr>
        <p:spPr>
          <a:xfrm>
            <a:off x="411480" y="1097280"/>
            <a:ext cx="8321040" cy="960120"/>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1097280"/>
            <a:ext cx="7863840" cy="960120"/>
          </a:xfrm>
          <a:prstGeom prst="rect">
            <a:avLst/>
          </a:prstGeom>
          <a:noFill/>
        </p:spPr>
        <p:txBody>
          <a:bodyPr wrap="square" lIns="45720" rIns="45720" tIns="18288" bIns="18288" anchor="ctr">
            <a:spAutoFit/>
          </a:bodyPr>
          <a:lstStyle/>
          <a:p>
            <a:pPr rtl="1" algn="ctr">
              <a:lnSpc>
                <a:spcPct val="100000"/>
              </a:lnSpc>
            </a:pPr>
            <a:r>
              <a:rPr sz="2400" b="1" lang="ar-MA">
                <a:solidFill>
                  <a:srgbClr val="FFFFFF"/>
                </a:solidFill>
                <a:latin typeface="Cairo"/>
                <a:cs typeface="Cairo"/>
              </a:rPr>
              <a:t>سياسة أذكت روح القومية العربية:</a:t>
            </a:r>
          </a:p>
        </p:txBody>
      </p:sp>
      <p:sp>
        <p:nvSpPr>
          <p:cNvPr id="5" name="Rounded Rectangle 4"/>
          <p:cNvSpPr/>
          <p:nvPr/>
        </p:nvSpPr>
        <p:spPr>
          <a:xfrm>
            <a:off x="6080760"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Oval 5"/>
          <p:cNvSpPr/>
          <p:nvPr/>
        </p:nvSpPr>
        <p:spPr>
          <a:xfrm>
            <a:off x="811987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أ</a:t>
            </a:r>
          </a:p>
        </p:txBody>
      </p:sp>
      <p:sp>
        <p:nvSpPr>
          <p:cNvPr id="7" name="TextBox 6"/>
          <p:cNvSpPr txBox="1"/>
          <p:nvPr/>
        </p:nvSpPr>
        <p:spPr>
          <a:xfrm>
            <a:off x="6217920"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التتريك</a:t>
            </a:r>
          </a:p>
        </p:txBody>
      </p:sp>
      <p:sp>
        <p:nvSpPr>
          <p:cNvPr id="8" name="Rounded Rectangle 7"/>
          <p:cNvSpPr/>
          <p:nvPr/>
        </p:nvSpPr>
        <p:spPr>
          <a:xfrm>
            <a:off x="3246120"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28523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ب</a:t>
            </a:r>
          </a:p>
        </p:txBody>
      </p:sp>
      <p:sp>
        <p:nvSpPr>
          <p:cNvPr id="10" name="TextBox 9"/>
          <p:cNvSpPr txBox="1"/>
          <p:nvPr/>
        </p:nvSpPr>
        <p:spPr>
          <a:xfrm>
            <a:off x="338327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التبادل الحر</a:t>
            </a:r>
          </a:p>
        </p:txBody>
      </p:sp>
      <p:sp>
        <p:nvSpPr>
          <p:cNvPr id="11" name="Rounded Rectangle 10"/>
          <p:cNvSpPr/>
          <p:nvPr/>
        </p:nvSpPr>
        <p:spPr>
          <a:xfrm>
            <a:off x="411479" y="2331720"/>
            <a:ext cx="2651760" cy="1417320"/>
          </a:xfrm>
          <a:prstGeom prst="roundRect">
            <a:avLst>
              <a:gd name="adj" fmla="val 15000"/>
            </a:avLst>
          </a:prstGeom>
          <a:solidFill>
            <a:srgbClr val="FFFFFF"/>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245059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ج</a:t>
            </a:r>
          </a:p>
        </p:txBody>
      </p:sp>
      <p:sp>
        <p:nvSpPr>
          <p:cNvPr id="13" name="TextBox 12"/>
          <p:cNvSpPr txBox="1"/>
          <p:nvPr/>
        </p:nvSpPr>
        <p:spPr>
          <a:xfrm>
            <a:off x="54863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26303D"/>
                </a:solidFill>
                <a:latin typeface="Cairo"/>
                <a:cs typeface="Cairo"/>
              </a:rPr>
              <a:t>الحماية</a:t>
            </a:r>
          </a:p>
        </p:txBody>
      </p:sp>
      <p:sp>
        <p:nvSpPr>
          <p:cNvPr id="14" name="TextBox 13"/>
          <p:cNvSpPr txBox="1"/>
          <p:nvPr/>
        </p:nvSpPr>
        <p:spPr>
          <a:xfrm>
            <a:off x="411480" y="3977639"/>
            <a:ext cx="8321040" cy="457200"/>
          </a:xfrm>
          <a:prstGeom prst="rect">
            <a:avLst/>
          </a:prstGeom>
          <a:noFill/>
        </p:spPr>
        <p:txBody>
          <a:bodyPr wrap="square" lIns="45720" rIns="45720" tIns="18288" bIns="18288" anchor="ctr">
            <a:spAutoFit/>
          </a:bodyPr>
          <a:lstStyle/>
          <a:p>
            <a:pPr rtl="1" algn="ctr">
              <a:lnSpc>
                <a:spcPct val="100000"/>
              </a:lnSpc>
            </a:pPr>
            <a:r>
              <a:rPr sz="1800" b="1" lang="ar-MA">
                <a:solidFill>
                  <a:srgbClr val="C9A24A"/>
                </a:solidFill>
                <a:latin typeface="Cairo"/>
                <a:cs typeface="Cairo"/>
              </a:rPr>
              <a:t>فكّر… ثم أجب</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سؤال 4 — الجواب</a:t>
            </a:r>
          </a:p>
        </p:txBody>
      </p:sp>
      <p:sp>
        <p:nvSpPr>
          <p:cNvPr id="3" name="Rounded Rectangle 2"/>
          <p:cNvSpPr/>
          <p:nvPr/>
        </p:nvSpPr>
        <p:spPr>
          <a:xfrm>
            <a:off x="411480" y="1097280"/>
            <a:ext cx="8321040" cy="960120"/>
          </a:xfrm>
          <a:prstGeom prst="roundRect">
            <a:avLst>
              <a:gd name="adj" fmla="val 20000"/>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40080" y="1097280"/>
            <a:ext cx="7863840" cy="960120"/>
          </a:xfrm>
          <a:prstGeom prst="rect">
            <a:avLst/>
          </a:prstGeom>
          <a:noFill/>
        </p:spPr>
        <p:txBody>
          <a:bodyPr wrap="square" lIns="45720" rIns="45720" tIns="18288" bIns="18288" anchor="ctr">
            <a:spAutoFit/>
          </a:bodyPr>
          <a:lstStyle/>
          <a:p>
            <a:pPr rtl="1" algn="ctr">
              <a:lnSpc>
                <a:spcPct val="100000"/>
              </a:lnSpc>
            </a:pPr>
            <a:r>
              <a:rPr sz="2400" b="1" lang="ar-MA">
                <a:solidFill>
                  <a:srgbClr val="FFFFFF"/>
                </a:solidFill>
                <a:latin typeface="Cairo"/>
                <a:cs typeface="Cairo"/>
              </a:rPr>
              <a:t>سياسة أذكت روح القومية العربية:</a:t>
            </a:r>
          </a:p>
        </p:txBody>
      </p:sp>
      <p:sp>
        <p:nvSpPr>
          <p:cNvPr id="5" name="Rounded Rectangle 4"/>
          <p:cNvSpPr/>
          <p:nvPr/>
        </p:nvSpPr>
        <p:spPr>
          <a:xfrm>
            <a:off x="6080760" y="2331720"/>
            <a:ext cx="2651760" cy="1417320"/>
          </a:xfrm>
          <a:prstGeom prst="roundRect">
            <a:avLst>
              <a:gd name="adj" fmla="val 15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Oval 5"/>
          <p:cNvSpPr/>
          <p:nvPr/>
        </p:nvSpPr>
        <p:spPr>
          <a:xfrm>
            <a:off x="8119872" y="2487168"/>
            <a:ext cx="457200" cy="45720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2E7D32"/>
                </a:solidFill>
                <a:latin typeface="Cairo"/>
                <a:cs typeface="Cairo"/>
              </a:rPr>
              <a:t>أ</a:t>
            </a:r>
          </a:p>
        </p:txBody>
      </p:sp>
      <p:sp>
        <p:nvSpPr>
          <p:cNvPr id="7" name="TextBox 6"/>
          <p:cNvSpPr txBox="1"/>
          <p:nvPr/>
        </p:nvSpPr>
        <p:spPr>
          <a:xfrm>
            <a:off x="6217920" y="2514600"/>
            <a:ext cx="1920240" cy="1143000"/>
          </a:xfrm>
          <a:prstGeom prst="rect">
            <a:avLst/>
          </a:prstGeom>
          <a:noFill/>
        </p:spPr>
        <p:txBody>
          <a:bodyPr wrap="square" lIns="45720" rIns="45720" tIns="18288" bIns="18288" anchor="ctr">
            <a:spAutoFit/>
          </a:bodyPr>
          <a:lstStyle/>
          <a:p>
            <a:pPr rtl="1" algn="r">
              <a:lnSpc>
                <a:spcPct val="100000"/>
              </a:lnSpc>
            </a:pPr>
            <a:r>
              <a:rPr sz="2100" b="1" lang="ar-MA">
                <a:solidFill>
                  <a:srgbClr val="FFFFFF"/>
                </a:solidFill>
                <a:latin typeface="Cairo"/>
                <a:cs typeface="Cairo"/>
              </a:rPr>
              <a:t>التتريك</a:t>
            </a:r>
          </a:p>
        </p:txBody>
      </p:sp>
      <p:sp>
        <p:nvSpPr>
          <p:cNvPr id="8" name="TextBox 7"/>
          <p:cNvSpPr txBox="1"/>
          <p:nvPr/>
        </p:nvSpPr>
        <p:spPr>
          <a:xfrm>
            <a:off x="6172200" y="3337559"/>
            <a:ext cx="548640" cy="365760"/>
          </a:xfrm>
          <a:prstGeom prst="rect">
            <a:avLst/>
          </a:prstGeom>
          <a:noFill/>
        </p:spPr>
        <p:txBody>
          <a:bodyPr wrap="square" lIns="45720" rIns="45720" tIns="18288" bIns="18288" anchor="ctr">
            <a:spAutoFit/>
          </a:bodyPr>
          <a:lstStyle/>
          <a:p>
            <a:pPr rtl="1" algn="ctr">
              <a:lnSpc>
                <a:spcPct val="100000"/>
              </a:lnSpc>
            </a:pPr>
            <a:r>
              <a:rPr sz="2200" b="1" lang="ar-MA">
                <a:solidFill>
                  <a:srgbClr val="FFFFFF"/>
                </a:solidFill>
                <a:latin typeface="Cairo"/>
                <a:cs typeface="Cairo"/>
              </a:rPr>
              <a:t>✓</a:t>
            </a:r>
          </a:p>
        </p:txBody>
      </p:sp>
      <p:sp>
        <p:nvSpPr>
          <p:cNvPr id="9" name="Rounded Rectangle 8"/>
          <p:cNvSpPr/>
          <p:nvPr/>
        </p:nvSpPr>
        <p:spPr>
          <a:xfrm>
            <a:off x="3246120" y="2331720"/>
            <a:ext cx="2651760" cy="1417320"/>
          </a:xfrm>
          <a:prstGeom prst="roundRect">
            <a:avLst>
              <a:gd name="adj" fmla="val 15000"/>
            </a:avLst>
          </a:prstGeom>
          <a:solidFill>
            <a:srgbClr val="EEEBE4"/>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Oval 9"/>
          <p:cNvSpPr/>
          <p:nvPr/>
        </p:nvSpPr>
        <p:spPr>
          <a:xfrm>
            <a:off x="528523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ب</a:t>
            </a:r>
          </a:p>
        </p:txBody>
      </p:sp>
      <p:sp>
        <p:nvSpPr>
          <p:cNvPr id="11" name="TextBox 10"/>
          <p:cNvSpPr txBox="1"/>
          <p:nvPr/>
        </p:nvSpPr>
        <p:spPr>
          <a:xfrm>
            <a:off x="338327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5B6675"/>
                </a:solidFill>
                <a:latin typeface="Cairo"/>
                <a:cs typeface="Cairo"/>
              </a:rPr>
              <a:t>التبادل الحر</a:t>
            </a:r>
          </a:p>
        </p:txBody>
      </p:sp>
      <p:sp>
        <p:nvSpPr>
          <p:cNvPr id="12" name="Rounded Rectangle 11"/>
          <p:cNvSpPr/>
          <p:nvPr/>
        </p:nvSpPr>
        <p:spPr>
          <a:xfrm>
            <a:off x="411479" y="2331720"/>
            <a:ext cx="2651760" cy="1417320"/>
          </a:xfrm>
          <a:prstGeom prst="roundRect">
            <a:avLst>
              <a:gd name="adj" fmla="val 15000"/>
            </a:avLst>
          </a:prstGeom>
          <a:solidFill>
            <a:srgbClr val="EEEBE4"/>
          </a:solidFill>
          <a:ln w="15875">
            <a:solidFill>
              <a:srgbClr val="DDD5C4"/>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2450592" y="2487168"/>
            <a:ext cx="457200" cy="457200"/>
          </a:xfrm>
          <a:prstGeom prst="ellipse">
            <a:avLst/>
          </a:prstGeom>
          <a:solidFill>
            <a:srgbClr val="C9A24A"/>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800" b="1" lang="ar-MA">
                <a:solidFill>
                  <a:srgbClr val="0B2242"/>
                </a:solidFill>
                <a:latin typeface="Cairo"/>
                <a:cs typeface="Cairo"/>
              </a:rPr>
              <a:t>ج</a:t>
            </a:r>
          </a:p>
        </p:txBody>
      </p:sp>
      <p:sp>
        <p:nvSpPr>
          <p:cNvPr id="14" name="TextBox 13"/>
          <p:cNvSpPr txBox="1"/>
          <p:nvPr/>
        </p:nvSpPr>
        <p:spPr>
          <a:xfrm>
            <a:off x="548639" y="2514600"/>
            <a:ext cx="1920240" cy="1143000"/>
          </a:xfrm>
          <a:prstGeom prst="rect">
            <a:avLst/>
          </a:prstGeom>
          <a:noFill/>
        </p:spPr>
        <p:txBody>
          <a:bodyPr wrap="square" lIns="45720" rIns="45720" tIns="18288" bIns="18288" anchor="ctr">
            <a:spAutoFit/>
          </a:bodyPr>
          <a:lstStyle/>
          <a:p>
            <a:pPr rtl="1" algn="r">
              <a:lnSpc>
                <a:spcPct val="100000"/>
              </a:lnSpc>
            </a:pPr>
            <a:r>
              <a:rPr sz="2100" b="0" lang="ar-MA">
                <a:solidFill>
                  <a:srgbClr val="5B6675"/>
                </a:solidFill>
                <a:latin typeface="Cairo"/>
                <a:cs typeface="Cairo"/>
              </a:rPr>
              <a:t>الحماية</a:t>
            </a:r>
          </a:p>
        </p:txBody>
      </p:sp>
      <p:sp>
        <p:nvSpPr>
          <p:cNvPr id="15" name="Rounded Rectangle 14"/>
          <p:cNvSpPr/>
          <p:nvPr/>
        </p:nvSpPr>
        <p:spPr>
          <a:xfrm>
            <a:off x="411480" y="3749039"/>
            <a:ext cx="8321040" cy="777240"/>
          </a:xfrm>
          <a:prstGeom prst="roundRect">
            <a:avLst>
              <a:gd name="adj" fmla="val 30000"/>
            </a:avLst>
          </a:prstGeom>
          <a:solidFill>
            <a:srgbClr val="F3E6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3749039"/>
            <a:ext cx="7863840" cy="777240"/>
          </a:xfrm>
          <a:prstGeom prst="rect">
            <a:avLst/>
          </a:prstGeom>
          <a:noFill/>
        </p:spPr>
        <p:txBody>
          <a:bodyPr wrap="square" lIns="45720" rIns="45720" tIns="18288" bIns="18288" anchor="ctr">
            <a:spAutoFit/>
          </a:bodyPr>
          <a:lstStyle/>
          <a:p>
            <a:pPr rtl="1" algn="ctr">
              <a:lnSpc>
                <a:spcPct val="100000"/>
              </a:lnSpc>
            </a:pPr>
            <a:r>
              <a:rPr sz="1900" b="0" lang="ar-MA">
                <a:solidFill>
                  <a:srgbClr val="0B2242"/>
                </a:solidFill>
                <a:latin typeface="Cairo"/>
                <a:cs typeface="Cairo"/>
              </a:rPr>
              <a:t>التعصب القومي التركي</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خريطة ذهنية للدرس</a:t>
            </a:r>
          </a:p>
        </p:txBody>
      </p:sp>
      <p:cxnSp>
        <p:nvCxnSpPr>
          <p:cNvPr id="3" name="Connector 2"/>
          <p:cNvCxnSpPr/>
          <p:nvPr/>
        </p:nvCxnSpPr>
        <p:spPr>
          <a:xfrm flipV="1">
            <a:off x="5394960" y="1638299"/>
            <a:ext cx="594360" cy="1219201"/>
          </a:xfrm>
          <a:prstGeom prst="line">
            <a:avLst/>
          </a:prstGeom>
          <a:ln w="31750">
            <a:solidFill>
              <a:srgbClr val="1F6F78"/>
            </a:solidFill>
          </a:ln>
        </p:spPr>
        <p:style>
          <a:lnRef idx="2">
            <a:schemeClr val="accent1"/>
          </a:lnRef>
          <a:fillRef idx="0">
            <a:schemeClr val="accent1"/>
          </a:fillRef>
          <a:effectRef idx="1">
            <a:schemeClr val="accent1"/>
          </a:effectRef>
          <a:fontRef idx="minor">
            <a:schemeClr val="tx1"/>
          </a:fontRef>
        </p:style>
      </p:cxnSp>
      <p:sp>
        <p:nvSpPr>
          <p:cNvPr id="4" name="Rounded Rectangle 3"/>
          <p:cNvSpPr/>
          <p:nvPr/>
        </p:nvSpPr>
        <p:spPr>
          <a:xfrm>
            <a:off x="5989320" y="1097280"/>
            <a:ext cx="2743200" cy="1082040"/>
          </a:xfrm>
          <a:prstGeom prst="roundRect">
            <a:avLst>
              <a:gd name="adj" fmla="val 12000"/>
            </a:avLst>
          </a:prstGeom>
          <a:solidFill>
            <a:srgbClr val="FFFFFF"/>
          </a:solidFill>
          <a:ln w="15875">
            <a:solidFill>
              <a:srgbClr val="1F6F7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Rounded Rectangle 4"/>
          <p:cNvSpPr/>
          <p:nvPr/>
        </p:nvSpPr>
        <p:spPr>
          <a:xfrm>
            <a:off x="5989320" y="1097280"/>
            <a:ext cx="2743200" cy="411480"/>
          </a:xfrm>
          <a:prstGeom prst="roundRect">
            <a:avLst>
              <a:gd name="adj" fmla="val 25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6035040" y="1097280"/>
            <a:ext cx="2651760" cy="411480"/>
          </a:xfrm>
          <a:prstGeom prst="rect">
            <a:avLst/>
          </a:prstGeom>
          <a:noFill/>
        </p:spPr>
        <p:txBody>
          <a:bodyPr wrap="square" lIns="45720" rIns="45720" tIns="18288" bIns="18288" anchor="ctr">
            <a:spAutoFit/>
          </a:bodyPr>
          <a:lstStyle/>
          <a:p>
            <a:pPr rtl="1" algn="ctr">
              <a:lnSpc>
                <a:spcPct val="100000"/>
              </a:lnSpc>
            </a:pPr>
            <a:r>
              <a:rPr sz="1700" b="1" lang="ar-MA">
                <a:solidFill>
                  <a:srgbClr val="FFFFFF"/>
                </a:solidFill>
                <a:latin typeface="Cairo"/>
                <a:cs typeface="Cairo"/>
              </a:rPr>
              <a:t>المظاهر</a:t>
            </a:r>
          </a:p>
        </p:txBody>
      </p:sp>
      <p:sp>
        <p:nvSpPr>
          <p:cNvPr id="7" name="TextBox 6"/>
          <p:cNvSpPr txBox="1"/>
          <p:nvPr/>
        </p:nvSpPr>
        <p:spPr>
          <a:xfrm>
            <a:off x="6080760" y="1527048"/>
            <a:ext cx="2560320" cy="624840"/>
          </a:xfrm>
          <a:prstGeom prst="rect">
            <a:avLst/>
          </a:prstGeom>
          <a:noFill/>
        </p:spPr>
        <p:txBody>
          <a:bodyPr wrap="square" lIns="45720" rIns="45720" tIns="18288" bIns="18288" anchor="ctr">
            <a:spAutoFit/>
          </a:bodyPr>
          <a:lstStyle/>
          <a:p>
            <a:pPr rtl="1" algn="ctr">
              <a:lnSpc>
                <a:spcPct val="100000"/>
              </a:lnSpc>
            </a:pPr>
            <a:r>
              <a:rPr sz="1600" b="0" lang="ar-MA">
                <a:solidFill>
                  <a:srgbClr val="26303D"/>
                </a:solidFill>
                <a:latin typeface="Cairo"/>
                <a:cs typeface="Cairo"/>
              </a:rPr>
              <a:t>مطابع، ترجمة، تعليم</a:t>
            </a:r>
          </a:p>
        </p:txBody>
      </p:sp>
      <p:cxnSp>
        <p:nvCxnSpPr>
          <p:cNvPr id="8" name="Connector 7"/>
          <p:cNvCxnSpPr/>
          <p:nvPr/>
        </p:nvCxnSpPr>
        <p:spPr>
          <a:xfrm>
            <a:off x="5394960" y="2857500"/>
            <a:ext cx="594360" cy="0"/>
          </a:xfrm>
          <a:prstGeom prst="line">
            <a:avLst/>
          </a:prstGeom>
          <a:ln w="31750">
            <a:solidFill>
              <a:srgbClr val="8C2F39"/>
            </a:solidFill>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5989320" y="2316480"/>
            <a:ext cx="2743200" cy="1082040"/>
          </a:xfrm>
          <a:prstGeom prst="roundRect">
            <a:avLst>
              <a:gd name="adj" fmla="val 12000"/>
            </a:avLst>
          </a:prstGeom>
          <a:solidFill>
            <a:srgbClr val="FFFFFF"/>
          </a:solidFill>
          <a:ln w="15875">
            <a:solidFill>
              <a:srgbClr val="8C2F3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ounded Rectangle 9"/>
          <p:cNvSpPr/>
          <p:nvPr/>
        </p:nvSpPr>
        <p:spPr>
          <a:xfrm>
            <a:off x="5989320" y="2316480"/>
            <a:ext cx="2743200" cy="411480"/>
          </a:xfrm>
          <a:prstGeom prst="roundRect">
            <a:avLst>
              <a:gd name="adj" fmla="val 25000"/>
            </a:avLst>
          </a:prstGeom>
          <a:solidFill>
            <a:srgbClr val="8C2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6035040" y="2316480"/>
            <a:ext cx="2651760" cy="411480"/>
          </a:xfrm>
          <a:prstGeom prst="rect">
            <a:avLst/>
          </a:prstGeom>
          <a:noFill/>
        </p:spPr>
        <p:txBody>
          <a:bodyPr wrap="square" lIns="45720" rIns="45720" tIns="18288" bIns="18288" anchor="ctr">
            <a:spAutoFit/>
          </a:bodyPr>
          <a:lstStyle/>
          <a:p>
            <a:pPr rtl="1" algn="ctr">
              <a:lnSpc>
                <a:spcPct val="100000"/>
              </a:lnSpc>
            </a:pPr>
            <a:r>
              <a:rPr sz="1700" b="1" lang="ar-MA">
                <a:solidFill>
                  <a:srgbClr val="FFFFFF"/>
                </a:solidFill>
                <a:latin typeface="Cairo"/>
                <a:cs typeface="Cairo"/>
              </a:rPr>
              <a:t>العوامل</a:t>
            </a:r>
          </a:p>
        </p:txBody>
      </p:sp>
      <p:sp>
        <p:nvSpPr>
          <p:cNvPr id="12" name="TextBox 11"/>
          <p:cNvSpPr txBox="1"/>
          <p:nvPr/>
        </p:nvSpPr>
        <p:spPr>
          <a:xfrm>
            <a:off x="6080760" y="2746247"/>
            <a:ext cx="2560320" cy="624840"/>
          </a:xfrm>
          <a:prstGeom prst="rect">
            <a:avLst/>
          </a:prstGeom>
          <a:noFill/>
        </p:spPr>
        <p:txBody>
          <a:bodyPr wrap="square" lIns="45720" rIns="45720" tIns="18288" bIns="18288" anchor="ctr">
            <a:spAutoFit/>
          </a:bodyPr>
          <a:lstStyle/>
          <a:p>
            <a:pPr rtl="1" algn="ctr">
              <a:lnSpc>
                <a:spcPct val="100000"/>
              </a:lnSpc>
            </a:pPr>
            <a:r>
              <a:rPr sz="1600" b="0" lang="ar-MA">
                <a:solidFill>
                  <a:srgbClr val="26303D"/>
                </a:solidFill>
                <a:latin typeface="Cairo"/>
                <a:cs typeface="Cairo"/>
              </a:rPr>
              <a:t>سياسية، اجتماعية، ثقافية</a:t>
            </a:r>
          </a:p>
        </p:txBody>
      </p:sp>
      <p:cxnSp>
        <p:nvCxnSpPr>
          <p:cNvPr id="13" name="Connector 12"/>
          <p:cNvCxnSpPr/>
          <p:nvPr/>
        </p:nvCxnSpPr>
        <p:spPr>
          <a:xfrm>
            <a:off x="5394960" y="2857500"/>
            <a:ext cx="594360" cy="1219199"/>
          </a:xfrm>
          <a:prstGeom prst="line">
            <a:avLst/>
          </a:prstGeom>
          <a:ln w="31750">
            <a:solidFill>
              <a:srgbClr val="4F7A3A"/>
            </a:solidFill>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5989320" y="3535679"/>
            <a:ext cx="2743200" cy="1082040"/>
          </a:xfrm>
          <a:prstGeom prst="roundRect">
            <a:avLst>
              <a:gd name="adj" fmla="val 12000"/>
            </a:avLst>
          </a:prstGeom>
          <a:solidFill>
            <a:srgbClr val="FFFFFF"/>
          </a:solidFill>
          <a:ln w="15875">
            <a:solidFill>
              <a:srgbClr val="4F7A3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5989320" y="3535679"/>
            <a:ext cx="2743200" cy="411480"/>
          </a:xfrm>
          <a:prstGeom prst="roundRect">
            <a:avLst>
              <a:gd name="adj" fmla="val 25000"/>
            </a:avLst>
          </a:prstGeom>
          <a:solidFill>
            <a:srgbClr val="4F7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035040" y="3535679"/>
            <a:ext cx="2651760" cy="411480"/>
          </a:xfrm>
          <a:prstGeom prst="rect">
            <a:avLst/>
          </a:prstGeom>
          <a:noFill/>
        </p:spPr>
        <p:txBody>
          <a:bodyPr wrap="square" lIns="45720" rIns="45720" tIns="18288" bIns="18288" anchor="ctr">
            <a:spAutoFit/>
          </a:bodyPr>
          <a:lstStyle/>
          <a:p>
            <a:pPr rtl="1" algn="ctr">
              <a:lnSpc>
                <a:spcPct val="100000"/>
              </a:lnSpc>
            </a:pPr>
            <a:r>
              <a:rPr sz="1700" b="1" lang="ar-MA">
                <a:solidFill>
                  <a:srgbClr val="FFFFFF"/>
                </a:solidFill>
                <a:latin typeface="Cairo"/>
                <a:cs typeface="Cairo"/>
              </a:rPr>
              <a:t>التيار السلفي</a:t>
            </a:r>
          </a:p>
        </p:txBody>
      </p:sp>
      <p:sp>
        <p:nvSpPr>
          <p:cNvPr id="17" name="TextBox 16"/>
          <p:cNvSpPr txBox="1"/>
          <p:nvPr/>
        </p:nvSpPr>
        <p:spPr>
          <a:xfrm>
            <a:off x="6080760" y="3965447"/>
            <a:ext cx="2560320" cy="624840"/>
          </a:xfrm>
          <a:prstGeom prst="rect">
            <a:avLst/>
          </a:prstGeom>
          <a:noFill/>
        </p:spPr>
        <p:txBody>
          <a:bodyPr wrap="square" lIns="45720" rIns="45720" tIns="18288" bIns="18288" anchor="ctr">
            <a:spAutoFit/>
          </a:bodyPr>
          <a:lstStyle/>
          <a:p>
            <a:pPr rtl="1" algn="ctr">
              <a:lnSpc>
                <a:spcPct val="100000"/>
              </a:lnSpc>
            </a:pPr>
            <a:r>
              <a:rPr sz="1600" b="0" lang="ar-MA">
                <a:solidFill>
                  <a:srgbClr val="26303D"/>
                </a:solidFill>
                <a:latin typeface="Cairo"/>
                <a:cs typeface="Cairo"/>
              </a:rPr>
              <a:t>الأفغاني، عبده، الكواكبي</a:t>
            </a:r>
          </a:p>
        </p:txBody>
      </p:sp>
      <p:cxnSp>
        <p:nvCxnSpPr>
          <p:cNvPr id="18" name="Connector 17"/>
          <p:cNvCxnSpPr/>
          <p:nvPr/>
        </p:nvCxnSpPr>
        <p:spPr>
          <a:xfrm flipH="1" flipV="1">
            <a:off x="3154680" y="1943100"/>
            <a:ext cx="594359" cy="914400"/>
          </a:xfrm>
          <a:prstGeom prst="line">
            <a:avLst/>
          </a:prstGeom>
          <a:ln w="31750">
            <a:solidFill>
              <a:srgbClr val="B06A1E"/>
            </a:solidFill>
          </a:ln>
        </p:spPr>
        <p:style>
          <a:lnRef idx="2">
            <a:schemeClr val="accent1"/>
          </a:lnRef>
          <a:fillRef idx="0">
            <a:schemeClr val="accent1"/>
          </a:fillRef>
          <a:effectRef idx="1">
            <a:schemeClr val="accent1"/>
          </a:effectRef>
          <a:fontRef idx="minor">
            <a:schemeClr val="tx1"/>
          </a:fontRef>
        </p:style>
      </p:cxnSp>
      <p:sp>
        <p:nvSpPr>
          <p:cNvPr id="19" name="Rounded Rectangle 18"/>
          <p:cNvSpPr/>
          <p:nvPr/>
        </p:nvSpPr>
        <p:spPr>
          <a:xfrm>
            <a:off x="411480" y="1097280"/>
            <a:ext cx="2743200" cy="1691639"/>
          </a:xfrm>
          <a:prstGeom prst="roundRect">
            <a:avLst>
              <a:gd name="adj" fmla="val 12000"/>
            </a:avLst>
          </a:prstGeom>
          <a:solidFill>
            <a:srgbClr val="FFFFFF"/>
          </a:solidFill>
          <a:ln w="15875">
            <a:solidFill>
              <a:srgbClr val="B06A1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ounded Rectangle 19"/>
          <p:cNvSpPr/>
          <p:nvPr/>
        </p:nvSpPr>
        <p:spPr>
          <a:xfrm>
            <a:off x="411480" y="1097280"/>
            <a:ext cx="2743200" cy="411480"/>
          </a:xfrm>
          <a:prstGeom prst="roundRect">
            <a:avLst>
              <a:gd name="adj" fmla="val 25000"/>
            </a:avLst>
          </a:prstGeom>
          <a:solidFill>
            <a:srgbClr val="B06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457200" y="1097280"/>
            <a:ext cx="2651760" cy="411480"/>
          </a:xfrm>
          <a:prstGeom prst="rect">
            <a:avLst/>
          </a:prstGeom>
          <a:noFill/>
        </p:spPr>
        <p:txBody>
          <a:bodyPr wrap="square" lIns="45720" rIns="45720" tIns="18288" bIns="18288" anchor="ctr">
            <a:spAutoFit/>
          </a:bodyPr>
          <a:lstStyle/>
          <a:p>
            <a:pPr rtl="1" algn="ctr">
              <a:lnSpc>
                <a:spcPct val="100000"/>
              </a:lnSpc>
            </a:pPr>
            <a:r>
              <a:rPr sz="1700" b="1" lang="ar-MA">
                <a:solidFill>
                  <a:srgbClr val="FFFFFF"/>
                </a:solidFill>
                <a:latin typeface="Cairo"/>
                <a:cs typeface="Cairo"/>
              </a:rPr>
              <a:t>التيار العلماني</a:t>
            </a:r>
          </a:p>
        </p:txBody>
      </p:sp>
      <p:sp>
        <p:nvSpPr>
          <p:cNvPr id="22" name="TextBox 21"/>
          <p:cNvSpPr txBox="1"/>
          <p:nvPr/>
        </p:nvSpPr>
        <p:spPr>
          <a:xfrm>
            <a:off x="502920" y="1527048"/>
            <a:ext cx="2560320" cy="1234439"/>
          </a:xfrm>
          <a:prstGeom prst="rect">
            <a:avLst/>
          </a:prstGeom>
          <a:noFill/>
        </p:spPr>
        <p:txBody>
          <a:bodyPr wrap="square" lIns="45720" rIns="45720" tIns="18288" bIns="18288" anchor="ctr">
            <a:spAutoFit/>
          </a:bodyPr>
          <a:lstStyle/>
          <a:p>
            <a:pPr rtl="1" algn="ctr">
              <a:lnSpc>
                <a:spcPct val="100000"/>
              </a:lnSpc>
            </a:pPr>
            <a:r>
              <a:rPr sz="1600" b="0" lang="ar-MA">
                <a:solidFill>
                  <a:srgbClr val="26303D"/>
                </a:solidFill>
                <a:latin typeface="Cairo"/>
                <a:cs typeface="Cairo"/>
              </a:rPr>
              <a:t>إسحاق، مراش، فرح</a:t>
            </a:r>
          </a:p>
        </p:txBody>
      </p:sp>
      <p:cxnSp>
        <p:nvCxnSpPr>
          <p:cNvPr id="23" name="Connector 22"/>
          <p:cNvCxnSpPr/>
          <p:nvPr/>
        </p:nvCxnSpPr>
        <p:spPr>
          <a:xfrm flipH="1">
            <a:off x="3154680" y="2857500"/>
            <a:ext cx="594359" cy="914400"/>
          </a:xfrm>
          <a:prstGeom prst="line">
            <a:avLst/>
          </a:prstGeom>
          <a:ln w="31750">
            <a:solidFill>
              <a:srgbClr val="4A4F8C"/>
            </a:solidFill>
          </a:ln>
        </p:spPr>
        <p:style>
          <a:lnRef idx="2">
            <a:schemeClr val="accent1"/>
          </a:lnRef>
          <a:fillRef idx="0">
            <a:schemeClr val="accent1"/>
          </a:fillRef>
          <a:effectRef idx="1">
            <a:schemeClr val="accent1"/>
          </a:effectRef>
          <a:fontRef idx="minor">
            <a:schemeClr val="tx1"/>
          </a:fontRef>
        </p:style>
      </p:cxnSp>
      <p:sp>
        <p:nvSpPr>
          <p:cNvPr id="24" name="Rounded Rectangle 23"/>
          <p:cNvSpPr/>
          <p:nvPr/>
        </p:nvSpPr>
        <p:spPr>
          <a:xfrm>
            <a:off x="411480" y="2926079"/>
            <a:ext cx="2743200" cy="1691639"/>
          </a:xfrm>
          <a:prstGeom prst="roundRect">
            <a:avLst>
              <a:gd name="adj" fmla="val 12000"/>
            </a:avLst>
          </a:prstGeom>
          <a:solidFill>
            <a:srgbClr val="FFFFFF"/>
          </a:solidFill>
          <a:ln w="15875">
            <a:solidFill>
              <a:srgbClr val="4A4F8C"/>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Rounded Rectangle 24"/>
          <p:cNvSpPr/>
          <p:nvPr/>
        </p:nvSpPr>
        <p:spPr>
          <a:xfrm>
            <a:off x="411480" y="2926079"/>
            <a:ext cx="2743200" cy="411480"/>
          </a:xfrm>
          <a:prstGeom prst="roundRect">
            <a:avLst>
              <a:gd name="adj" fmla="val 25000"/>
            </a:avLst>
          </a:prstGeom>
          <a:solidFill>
            <a:srgbClr val="4A4F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457200" y="2926079"/>
            <a:ext cx="2651760" cy="411480"/>
          </a:xfrm>
          <a:prstGeom prst="rect">
            <a:avLst/>
          </a:prstGeom>
          <a:noFill/>
        </p:spPr>
        <p:txBody>
          <a:bodyPr wrap="square" lIns="45720" rIns="45720" tIns="18288" bIns="18288" anchor="ctr">
            <a:spAutoFit/>
          </a:bodyPr>
          <a:lstStyle/>
          <a:p>
            <a:pPr rtl="1" algn="ctr">
              <a:lnSpc>
                <a:spcPct val="100000"/>
              </a:lnSpc>
            </a:pPr>
            <a:r>
              <a:rPr sz="1700" b="1" lang="ar-MA">
                <a:solidFill>
                  <a:srgbClr val="FFFFFF"/>
                </a:solidFill>
                <a:latin typeface="Cairo"/>
                <a:cs typeface="Cairo"/>
              </a:rPr>
              <a:t>النتائج</a:t>
            </a:r>
          </a:p>
        </p:txBody>
      </p:sp>
      <p:sp>
        <p:nvSpPr>
          <p:cNvPr id="27" name="TextBox 26"/>
          <p:cNvSpPr txBox="1"/>
          <p:nvPr/>
        </p:nvSpPr>
        <p:spPr>
          <a:xfrm>
            <a:off x="502920" y="3355848"/>
            <a:ext cx="2560320" cy="1234439"/>
          </a:xfrm>
          <a:prstGeom prst="rect">
            <a:avLst/>
          </a:prstGeom>
          <a:noFill/>
        </p:spPr>
        <p:txBody>
          <a:bodyPr wrap="square" lIns="45720" rIns="45720" tIns="18288" bIns="18288" anchor="ctr">
            <a:spAutoFit/>
          </a:bodyPr>
          <a:lstStyle/>
          <a:p>
            <a:pPr rtl="1" algn="ctr">
              <a:lnSpc>
                <a:spcPct val="100000"/>
              </a:lnSpc>
            </a:pPr>
            <a:r>
              <a:rPr sz="1600" b="0" lang="ar-MA">
                <a:solidFill>
                  <a:srgbClr val="26303D"/>
                </a:solidFill>
                <a:latin typeface="Cairo"/>
                <a:cs typeface="Cairo"/>
              </a:rPr>
              <a:t>قومية عربية، عمل سياسي، تسامح</a:t>
            </a:r>
          </a:p>
        </p:txBody>
      </p:sp>
      <p:sp>
        <p:nvSpPr>
          <p:cNvPr id="28" name="Oval 27"/>
          <p:cNvSpPr/>
          <p:nvPr/>
        </p:nvSpPr>
        <p:spPr>
          <a:xfrm>
            <a:off x="3749039" y="2034540"/>
            <a:ext cx="1645920" cy="1645920"/>
          </a:xfrm>
          <a:prstGeom prst="ellipse">
            <a:avLst/>
          </a:prstGeom>
          <a:solidFill>
            <a:srgbClr val="0B2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TextBox 28"/>
          <p:cNvSpPr txBox="1"/>
          <p:nvPr/>
        </p:nvSpPr>
        <p:spPr>
          <a:xfrm>
            <a:off x="3794760" y="2263140"/>
            <a:ext cx="1554480" cy="1188720"/>
          </a:xfrm>
          <a:prstGeom prst="rect">
            <a:avLst/>
          </a:prstGeom>
          <a:noFill/>
        </p:spPr>
        <p:txBody>
          <a:bodyPr wrap="square" lIns="45720" rIns="45720" tIns="18288" bIns="18288" anchor="ctr">
            <a:spAutoFit/>
          </a:bodyPr>
          <a:lstStyle/>
          <a:p>
            <a:pPr rtl="1" algn="ctr">
              <a:lnSpc>
                <a:spcPct val="95000"/>
              </a:lnSpc>
            </a:pPr>
            <a:r>
              <a:rPr sz="1800" b="1" lang="ar-MA">
                <a:solidFill>
                  <a:srgbClr val="FFFFFF"/>
                </a:solidFill>
                <a:latin typeface="Cairo"/>
                <a:cs typeface="Cairo"/>
              </a:rPr>
              <a:t>اليقظة الفكرية بالمشرق</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3"/>
          </p:nvPr>
        </p:nvSpPr>
        <p:spPr/>
        <p:txBody>
          <a:bodyPr wrap="square"/>
          <a:lstStyle/>
          <a:p>
            <a:pPr rtl="1" algn="r">
              <a:buNone/>
              <a:spcAft>
                <a:spcPts val="600"/>
              </a:spcAft>
            </a:pPr>
            <a:r>
              <a:rPr sz="3200" b="0" lang="ar-MA">
                <a:latin typeface="Cairo"/>
                <a:cs typeface="Cairo"/>
              </a:rPr>
              <a:t>خاتمة</a:t>
            </a:r>
          </a:p>
        </p:txBody>
      </p:sp>
      <p:sp>
        <p:nvSpPr>
          <p:cNvPr id="3" name="Rounded Rectangle 2"/>
          <p:cNvSpPr/>
          <p:nvPr/>
        </p:nvSpPr>
        <p:spPr>
          <a:xfrm>
            <a:off x="777240" y="1325880"/>
            <a:ext cx="7589520" cy="3063239"/>
          </a:xfrm>
          <a:prstGeom prst="roundRect">
            <a:avLst>
              <a:gd name="adj" fmla="val 6000"/>
            </a:avLst>
          </a:prstGeom>
          <a:solidFill>
            <a:srgbClr val="FFFFFF"/>
          </a:solidFill>
          <a:ln w="15875">
            <a:solidFill>
              <a:srgbClr val="C9A24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7680960" y="1143000"/>
            <a:ext cx="731520" cy="822960"/>
          </a:xfrm>
          <a:prstGeom prst="rect">
            <a:avLst/>
          </a:prstGeom>
          <a:noFill/>
        </p:spPr>
        <p:txBody>
          <a:bodyPr wrap="square" lIns="45720" rIns="45720" tIns="18288" bIns="18288" anchor="t">
            <a:spAutoFit/>
          </a:bodyPr>
          <a:lstStyle/>
          <a:p>
            <a:pPr rtl="1" algn="r">
              <a:lnSpc>
                <a:spcPct val="100000"/>
              </a:lnSpc>
            </a:pPr>
            <a:r>
              <a:rPr sz="6600" b="1" lang="ar-MA">
                <a:solidFill>
                  <a:srgbClr val="C9A24A"/>
                </a:solidFill>
                <a:latin typeface="Cairo"/>
                <a:cs typeface="Cairo"/>
              </a:rPr>
              <a:t>”</a:t>
            </a:r>
          </a:p>
        </p:txBody>
      </p:sp>
      <p:sp>
        <p:nvSpPr>
          <p:cNvPr id="5" name="TextBox 4"/>
          <p:cNvSpPr txBox="1"/>
          <p:nvPr/>
        </p:nvSpPr>
        <p:spPr>
          <a:xfrm>
            <a:off x="1234440" y="1554480"/>
            <a:ext cx="6675120" cy="2606039"/>
          </a:xfrm>
          <a:prstGeom prst="rect">
            <a:avLst/>
          </a:prstGeom>
          <a:noFill/>
        </p:spPr>
        <p:txBody>
          <a:bodyPr wrap="square" lIns="45720" rIns="45720" tIns="18288" bIns="18288" anchor="ctr">
            <a:spAutoFit/>
          </a:bodyPr>
          <a:lstStyle/>
          <a:p>
            <a:pPr rtl="1" algn="ctr">
              <a:lnSpc>
                <a:spcPct val="110000"/>
              </a:lnSpc>
            </a:pPr>
            <a:r>
              <a:rPr sz="3800" b="1" lang="ar-MA">
                <a:solidFill>
                  <a:srgbClr val="0B2242"/>
                </a:solidFill>
                <a:latin typeface="Cairo"/>
                <a:cs typeface="Cairo"/>
              </a:rPr>
              <a:t>نهضة قومية… وتسامح ديني</a:t>
            </a:r>
          </a:p>
          <a:p>
            <a:pPr rtl="1" algn="ctr">
              <a:lnSpc>
                <a:spcPct val="110000"/>
              </a:lnSpc>
            </a:pPr>
            <a:r>
              <a:rPr sz="1200" b="0" lang="ar-MA">
                <a:solidFill>
                  <a:srgbClr val="26303D"/>
                </a:solidFill>
                <a:latin typeface="Cairo"/>
                <a:cs typeface="Cairo"/>
              </a:rPr>
              <a:t> </a:t>
            </a:r>
          </a:p>
          <a:p>
            <a:pPr rtl="1" algn="ctr">
              <a:lnSpc>
                <a:spcPct val="110000"/>
              </a:lnSpc>
            </a:pPr>
            <a:r>
              <a:rPr sz="2300" b="0" lang="ar-MA">
                <a:solidFill>
                  <a:srgbClr val="5B6675"/>
                </a:solidFill>
                <a:latin typeface="Cairo"/>
                <a:cs typeface="Cairo"/>
              </a:rPr>
              <a:t>ما نحن في أمسّ الحاجة إليه اليوم</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13"/>
          </p:nvPr>
        </p:nvSpPr>
        <p:spPr/>
        <p:txBody>
          <a:bodyPr wrap="square"/>
          <a:lstStyle/>
          <a:p>
            <a:pPr rtl="1" algn="r">
              <a:buNone/>
              <a:spcAft>
                <a:spcPts val="600"/>
              </a:spcAft>
            </a:pPr>
            <a:r>
              <a:rPr sz="2600" b="1" lang="ar-MA">
                <a:solidFill>
                  <a:srgbClr val="0B2242"/>
                </a:solidFill>
                <a:latin typeface="Cairo"/>
                <a:cs typeface="Cairo"/>
              </a:rPr>
              <a:t>خاتمة:</a:t>
            </a:r>
          </a:p>
          <a:p>
            <a:pPr rtl="1" algn="r">
              <a:buNone/>
              <a:spcAft>
                <a:spcPts val="600"/>
              </a:spcAft>
            </a:pPr>
            <a:r>
              <a:rPr sz="2600" b="0" lang="ar-MA">
                <a:latin typeface="Cairo"/>
                <a:cs typeface="Cairo"/>
              </a:rPr>
              <a:t>لقد ساهمت النهضة العربية إضافة إلى نشر الفكر القومي في نشر فكر التسامح الديني بين العرب على اختلاف دياناتهم وطوائفهم لما نحن في أمس الحاجة إليه اليوم.</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idx="102"/>
          </p:nvPr>
        </p:nvSpPr>
        <p:spPr/>
        <p:txBody>
          <a:bodyPr wrap="square"/>
          <a:lstStyle/>
          <a:p>
            <a:pPr rtl="1" algn="r">
              <a:buNone/>
              <a:spcAft>
                <a:spcPts val="600"/>
              </a:spcAft>
            </a:pPr>
            <a:r>
              <a:rPr sz="4000" b="0" lang="ar-MA">
                <a:latin typeface="Cairo"/>
                <a:cs typeface="Cairo"/>
              </a:rPr>
              <a:t>شكراً لانتباهكم</a:t>
            </a:r>
          </a:p>
        </p:txBody>
      </p:sp>
    </p:spTree>
  </p:cSld>
  <p:clrMapOvr>
    <a:masterClrMapping/>
  </p:clrMapOvr>
</p:sld>
</file>

<file path=ppt/theme/theme1.xml><?xml version="1.0" encoding="utf-8"?>
<a:theme xmlns:a="http://schemas.openxmlformats.org/drawingml/2006/main" name="Bouamoud Navy Gold">
  <a:themeElements>
    <a:clrScheme name="Bouamoud Navy Gold">
      <a:dk1>
        <a:srgbClr val="1B1B1B"/>
      </a:dk1>
      <a:lt1>
        <a:srgbClr val="FFFFFF"/>
      </a:lt1>
      <a:dk2>
        <a:srgbClr val="0B2242"/>
      </a:dk2>
      <a:lt2>
        <a:srgbClr val="F7F3EA"/>
      </a:lt2>
      <a:accent1>
        <a:srgbClr val="C9A24A"/>
      </a:accent1>
      <a:accent2>
        <a:srgbClr val="0B2242"/>
      </a:accent2>
      <a:accent3>
        <a:srgbClr val="1A6FA8"/>
      </a:accent3>
      <a:accent4>
        <a:srgbClr val="E8720C"/>
      </a:accent4>
      <a:accent5>
        <a:srgbClr val="8A6D2B"/>
      </a:accent5>
      <a:accent6>
        <a:srgbClr val="5B6B82"/>
      </a:accent6>
      <a:hlink>
        <a:srgbClr val="1A6FA8"/>
      </a:hlink>
      <a:folHlink>
        <a:srgbClr val="8A6D2B"/>
      </a:folHlink>
    </a:clrScheme>
    <a:fontScheme name="Bouamoud Navy Gold">
      <a:majorFont>
        <a:latin typeface="Cairo"/>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iro"/>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قالب دروس الاجتماعيات</dc:title>
  <dc:subject>PptxGenJS Presentation</dc:subject>
  <dc:creator>أحمد بوعمود</dc:creator>
  <cp:lastModifiedBy>أحمد بوعمود</cp:lastModifiedBy>
  <cp:revision>1</cp:revision>
  <dcterms:created xsi:type="dcterms:W3CDTF">2026-10-16T14:35:24Z</dcterms:created>
  <dcterms:modified xsi:type="dcterms:W3CDTF">2026-10-16T14:35:24Z</dcterms:modified>
</cp:coreProperties>
</file>