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6"/>
    <p:sldId id="257" r:id="rId5"/>
    <p:sldId id="258" r:id="rId4"/>
    <p:sldId id="259" r:id="rId3"/>
    <p:sldId id="260" r:id="rId2"/>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نموذج" id="{d326dffa-4528-c323-d390-c46a4a8ff4ad}">
          <p14:sldIdLst>
            <p14:sldId id="256"/>
            <p14:sldId id="257"/>
            <p14:sldId id="258"/>
            <p14:sldId id="259"/>
            <p14:sldId id="26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5.xml"/><Relationship Id="rId3" Type="http://schemas.openxmlformats.org/officeDocument/2006/relationships/slide" Target="slides/slide4.xml"/><Relationship Id="rId4" Type="http://schemas.openxmlformats.org/officeDocument/2006/relationships/slide" Target="slides/slide3.xml"/><Relationship Id="rId5" Type="http://schemas.openxmlformats.org/officeDocument/2006/relationships/slide" Target="slides/slide2.xml"/><Relationship Id="rId6" Type="http://schemas.openxmlformats.org/officeDocument/2006/relationships/slide" Target="slides/slide1.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غلاف الدرس">
    <p:bg>
      <p:bgPr>
        <a:solidFill>
          <a:srgbClr val="0B2242"/>
        </a:solidFill>
      </p:bgPr>
    </p:bg>
    <p:spTree>
      <p:nvGrpSpPr>
        <p:cNvPr id="1" name=""/>
        <p:cNvGrpSpPr/>
        <p:nvPr/>
      </p:nvGrpSpPr>
      <p:grpSpPr>
        <a:xfrm>
          <a:off x="0" y="0"/>
          <a:ext cx="0" cy="0"/>
          <a:chOff x="0" y="0"/>
          <a:chExt cx="0" cy="0"/>
        </a:xfrm>
      </p:grpSpPr>
      <p:pic>
        <p:nvPicPr>
          <p:cNvPr id="2" name="Image 0" descr="/tmp/claude-0/-home-claude/19570fe6-a11a-544f-81e5-5e225fe6dd19/scratchpad/ppt/badge.png">    </p:cNvPr>
          <p:cNvPicPr>
            <a:picLocks noChangeAspect="1"/>
          </p:cNvPicPr>
          <p:nvPr/>
        </p:nvPicPr>
        <p:blipFill>
          <a:blip r:embed="rId1"/>
          <a:stretch>
            <a:fillRect/>
          </a:stretch>
        </p:blipFill>
        <p:spPr>
          <a:xfrm>
            <a:off x="411480" y="548640"/>
            <a:ext cx="3840480" cy="3840480"/>
          </a:xfrm>
          <a:prstGeom prst="rect">
            <a:avLst/>
          </a:prstGeom>
        </p:spPr>
      </p:pic>
      <p:sp>
        <p:nvSpPr>
          <p:cNvPr id="3" name="Shape 0"/>
          <p:cNvSpPr/>
          <p:nvPr/>
        </p:nvSpPr>
        <p:spPr>
          <a:xfrm>
            <a:off x="4572000" y="2788920"/>
            <a:ext cx="4160520" cy="27432"/>
          </a:xfrm>
          <a:prstGeom prst="rect">
            <a:avLst/>
          </a:prstGeom>
          <a:solidFill>
            <a:srgbClr val="C9A24A"/>
          </a:solidFill>
          <a:ln/>
        </p:spPr>
      </p:sp>
      <p:sp>
        <p:nvSpPr>
          <p:cNvPr id="4" name="Text 1"/>
          <p:cNvSpPr/>
          <p:nvPr/>
        </p:nvSpPr>
        <p:spPr>
          <a:xfrm>
            <a:off x="4480560" y="4526280"/>
            <a:ext cx="4297680" cy="365760"/>
          </a:xfrm>
          <a:prstGeom prst="rect">
            <a:avLst/>
          </a:prstGeom>
          <a:noFill/>
          <a:ln/>
        </p:spPr>
        <p:txBody>
          <a:bodyPr wrap="square" rtlCol="0" anchor="ctr"/>
          <a:lstStyle/>
          <a:p>
            <a:pPr algn="r" indent="0" marL="0">
              <a:buNone/>
            </a:pPr>
            <a:r>
              <a:rPr lang="en-US" sz="1300" dirty="0">
                <a:solidFill>
                  <a:srgbClr val="C9A24A"/>
                </a:solidFill>
              </a:rPr>
              <a:t>ذ. أحمد بوعمود — مؤسسة الحنان الخاصة | ⁦2026-2027⁩</a:t>
            </a:r>
            <a:endParaRPr lang="en-US" sz="1300" dirty="0"/>
          </a:p>
        </p:txBody>
      </p:sp>
      <p:sp>
        <p:nvSpPr>
          <p:cNvPr id="5" name="Text 2"/>
          <p:cNvSpPr/>
          <p:nvPr>
            <p:ph idx="103" type="body" hasCustomPrompt="1"/>
          </p:nvPr>
        </p:nvSpPr>
        <p:spPr>
          <a:xfrm>
            <a:off x="4572000" y="685800"/>
            <a:ext cx="4160520" cy="502920"/>
          </a:xfrm>
          <a:prstGeom prst="rect">
            <a:avLst/>
          </a:prstGeom>
          <a:noFill/>
          <a:ln/>
        </p:spPr>
        <p:txBody>
          <a:bodyPr wrap="square" rtlCol="0"/>
          <a:lstStyle>
            <a:lvl1pPr rtl="1" algn="r" indent="0" marL="0">
              <a:buNone/>
              <a:defRPr lang="en-US" sz="2000" b="1" dirty="0">
                <a:solidFill>
                  <a:srgbClr val="C9A24A"/>
                </a:solidFill>
              </a:defRPr>
            </a:lvl1pPr>
          </a:lstStyle>
          <a:p>
            <a:pPr algn="r" indent="0" marL="0">
              <a:buNone/>
            </a:pPr>
            <a:r>
              <a:rPr lang="en-US" sz="2000" b="1" dirty="0">
                <a:solidFill>
                  <a:srgbClr val="C9A24A"/>
                </a:solidFill>
              </a:rPr>
              <a:t>المستوى | المكوّن</a:t>
            </a:r>
            <a:endParaRPr lang="en-US" sz="2000" dirty="0"/>
          </a:p>
        </p:txBody>
      </p:sp>
      <p:sp>
        <p:nvSpPr>
          <p:cNvPr id="6" name="Text 2"/>
          <p:cNvSpPr/>
          <p:nvPr>
            <p:ph idx="104" type="title" hasCustomPrompt="1"/>
          </p:nvPr>
        </p:nvSpPr>
        <p:spPr>
          <a:xfrm>
            <a:off x="4572000" y="1188720"/>
            <a:ext cx="4160520" cy="1554480"/>
          </a:xfrm>
          <a:prstGeom prst="rect">
            <a:avLst/>
          </a:prstGeom>
          <a:noFill/>
          <a:ln/>
        </p:spPr>
        <p:txBody>
          <a:bodyPr wrap="square" rtlCol="0"/>
          <a:lstStyle>
            <a:lvl1pPr rtl="1" algn="r" indent="0" marL="0">
              <a:buNone/>
              <a:defRPr lang="en-US" sz="4000" b="1" dirty="0">
                <a:solidFill>
                  <a:srgbClr val="FFFFFF"/>
                </a:solidFill>
              </a:defRPr>
            </a:lvl1pPr>
          </a:lstStyle>
          <a:p>
            <a:pPr algn="r" indent="0" marL="0">
              <a:buNone/>
            </a:pPr>
            <a:r>
              <a:rPr lang="en-US" sz="4000" b="1" dirty="0">
                <a:solidFill>
                  <a:srgbClr val="FFFFFF"/>
                </a:solidFill>
              </a:rPr>
              <a:t>عنوان الدرس</a:t>
            </a:r>
            <a:endParaRPr lang="en-US" sz="4000" dirty="0"/>
          </a:p>
        </p:txBody>
      </p:sp>
      <p:sp>
        <p:nvSpPr>
          <p:cNvPr id="7" name="Text 2"/>
          <p:cNvSpPr/>
          <p:nvPr>
            <p:ph idx="105" type="body" hasCustomPrompt="1"/>
          </p:nvPr>
        </p:nvSpPr>
        <p:spPr>
          <a:xfrm>
            <a:off x="4572000" y="2926080"/>
            <a:ext cx="4160520" cy="1188720"/>
          </a:xfrm>
          <a:prstGeom prst="rect">
            <a:avLst/>
          </a:prstGeom>
          <a:noFill/>
          <a:ln/>
        </p:spPr>
        <p:txBody>
          <a:bodyPr wrap="square" rtlCol="0"/>
          <a:lstStyle>
            <a:lvl1pPr rtl="1" algn="r" indent="0" marL="0">
              <a:buNone/>
              <a:defRPr lang="en-US" sz="2000" dirty="0">
                <a:solidFill>
                  <a:srgbClr val="DCE3EE"/>
                </a:solidFill>
              </a:defRPr>
            </a:lvl1pPr>
          </a:lstStyle>
          <a:p>
            <a:pPr algn="r" indent="0" marL="0">
              <a:buNone/>
            </a:pPr>
            <a:r>
              <a:rPr lang="en-US" sz="2000" dirty="0">
                <a:solidFill>
                  <a:srgbClr val="DCE3EE"/>
                </a:solidFill>
              </a:rPr>
              <a:t>الوحدة أو الإشكالية</a:t>
            </a: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محور">
    <p:bg>
      <p:bgPr>
        <a:solidFill>
          <a:srgbClr val="0B2242"/>
        </a:solidFill>
      </p:bgPr>
    </p:bg>
    <p:spTree>
      <p:nvGrpSpPr>
        <p:cNvPr id="1" name=""/>
        <p:cNvGrpSpPr/>
        <p:nvPr/>
      </p:nvGrpSpPr>
      <p:grpSpPr>
        <a:xfrm>
          <a:off x="0" y="0"/>
          <a:ext cx="0" cy="0"/>
          <a:chOff x="0" y="0"/>
          <a:chExt cx="0" cy="0"/>
        </a:xfrm>
      </p:grpSpPr>
      <p:pic>
        <p:nvPicPr>
          <p:cNvPr id="2" name="Image 0" descr="/tmp/claude-0/-home-claude/19570fe6-a11a-544f-81e5-5e225fe6dd19/scratchpad/ppt/icon.png">    </p:cNvPr>
          <p:cNvPicPr>
            <a:picLocks noChangeAspect="1"/>
          </p:cNvPicPr>
          <p:nvPr/>
        </p:nvPicPr>
        <p:blipFill>
          <a:blip r:embed="rId1"/>
          <a:stretch>
            <a:fillRect/>
          </a:stretch>
        </p:blipFill>
        <p:spPr>
          <a:xfrm>
            <a:off x="411480" y="4160520"/>
            <a:ext cx="685800" cy="685800"/>
          </a:xfrm>
          <a:prstGeom prst="rect">
            <a:avLst/>
          </a:prstGeom>
        </p:spPr>
      </p:pic>
      <p:sp>
        <p:nvSpPr>
          <p:cNvPr id="3" name="Text 0"/>
          <p:cNvSpPr/>
          <p:nvPr>
            <p:ph idx="101" type="body" hasCustomPrompt="1"/>
          </p:nvPr>
        </p:nvSpPr>
        <p:spPr>
          <a:xfrm>
            <a:off x="6035040" y="914400"/>
            <a:ext cx="2697480" cy="1463040"/>
          </a:xfrm>
          <a:prstGeom prst="rect">
            <a:avLst/>
          </a:prstGeom>
          <a:noFill/>
          <a:ln/>
        </p:spPr>
        <p:txBody>
          <a:bodyPr wrap="square" rtlCol="0"/>
          <a:lstStyle>
            <a:lvl1pPr rtl="1" algn="r" indent="0" marL="0">
              <a:buNone/>
              <a:defRPr lang="en-US" sz="9600" b="1" dirty="0">
                <a:solidFill>
                  <a:srgbClr val="C9A24A"/>
                </a:solidFill>
              </a:defRPr>
            </a:lvl1pPr>
          </a:lstStyle>
          <a:p>
            <a:pPr algn="r" indent="0" marL="0">
              <a:buNone/>
            </a:pPr>
            <a:r>
              <a:rPr lang="en-US" sz="9600" b="1" dirty="0">
                <a:solidFill>
                  <a:srgbClr val="C9A24A"/>
                </a:solidFill>
              </a:rPr>
              <a:t>1</a:t>
            </a:r>
            <a:endParaRPr lang="en-US" sz="9600" dirty="0"/>
          </a:p>
        </p:txBody>
      </p:sp>
      <p:sp>
        <p:nvSpPr>
          <p:cNvPr id="4" name="Text 0"/>
          <p:cNvSpPr/>
          <p:nvPr>
            <p:ph idx="102" type="title" hasCustomPrompt="1"/>
          </p:nvPr>
        </p:nvSpPr>
        <p:spPr>
          <a:xfrm>
            <a:off x="914400" y="2423160"/>
            <a:ext cx="7818120" cy="1463040"/>
          </a:xfrm>
          <a:prstGeom prst="rect">
            <a:avLst/>
          </a:prstGeom>
          <a:noFill/>
          <a:ln/>
        </p:spPr>
        <p:txBody>
          <a:bodyPr wrap="square" rtlCol="0"/>
          <a:lstStyle>
            <a:lvl1pPr rtl="1" algn="r" indent="0" marL="0">
              <a:buNone/>
              <a:defRPr lang="en-US" sz="4000" b="1" dirty="0">
                <a:solidFill>
                  <a:srgbClr val="FFFFFF"/>
                </a:solidFill>
              </a:defRPr>
            </a:lvl1pPr>
          </a:lstStyle>
          <a:p>
            <a:pPr algn="r" indent="0" marL="0">
              <a:buNone/>
            </a:pPr>
            <a:r>
              <a:rPr lang="en-US" sz="4000" b="1" dirty="0">
                <a:solidFill>
                  <a:srgbClr val="FFFFFF"/>
                </a:solidFill>
              </a:rPr>
              <a:t>عنوان المحور</a:t>
            </a:r>
            <a:endParaRPr lang="en-US" sz="40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شرح">
    <p:bg>
      <p:bgPr>
        <a:solidFill>
          <a:srgbClr val="F7F3EA"/>
        </a:solidFill>
      </p:bgPr>
    </p:bg>
    <p:spTree>
      <p:nvGrpSpPr>
        <p:cNvPr id="1" name=""/>
        <p:cNvGrpSpPr/>
        <p:nvPr/>
      </p:nvGrpSpPr>
      <p:grpSpPr>
        <a:xfrm>
          <a:off x="0" y="0"/>
          <a:ext cx="0" cy="0"/>
          <a:chOff x="0" y="0"/>
          <a:chExt cx="0" cy="0"/>
        </a:xfrm>
      </p:grpSpPr>
      <p:sp>
        <p:nvSpPr>
          <p:cNvPr id="2" name="Shape 0"/>
          <p:cNvSpPr/>
          <p:nvPr/>
        </p:nvSpPr>
        <p:spPr>
          <a:xfrm>
            <a:off x="0" y="0"/>
            <a:ext cx="9144000" cy="960120"/>
          </a:xfrm>
          <a:prstGeom prst="rect">
            <a:avLst/>
          </a:prstGeom>
          <a:solidFill>
            <a:srgbClr val="0B2242"/>
          </a:solidFill>
          <a:ln/>
        </p:spPr>
      </p:sp>
      <p:pic>
        <p:nvPicPr>
          <p:cNvPr id="3" name="Image 0" descr="/tmp/claude-0/-home-claude/19570fe6-a11a-544f-81e5-5e225fe6dd19/scratchpad/ppt/icon.png">    </p:cNvPr>
          <p:cNvPicPr>
            <a:picLocks noChangeAspect="1"/>
          </p:cNvPicPr>
          <p:nvPr/>
        </p:nvPicPr>
        <p:blipFill>
          <a:blip r:embed="rId1"/>
          <a:stretch>
            <a:fillRect/>
          </a:stretch>
        </p:blipFill>
        <p:spPr>
          <a:xfrm>
            <a:off x="274320" y="109728"/>
            <a:ext cx="731520" cy="731520"/>
          </a:xfrm>
          <a:prstGeom prst="rect">
            <a:avLst/>
          </a:prstGeom>
        </p:spPr>
      </p:pic>
      <p:sp>
        <p:nvSpPr>
          <p:cNvPr id="4" name="Text 1"/>
          <p:cNvSpPr/>
          <p:nvPr/>
        </p:nvSpPr>
        <p:spPr>
          <a:xfrm>
            <a:off x="365760" y="4754880"/>
            <a:ext cx="5943600" cy="274320"/>
          </a:xfrm>
          <a:prstGeom prst="rect">
            <a:avLst/>
          </a:prstGeom>
          <a:noFill/>
          <a:ln/>
        </p:spPr>
        <p:txBody>
          <a:bodyPr wrap="square" rtlCol="0" anchor="ctr"/>
          <a:lstStyle/>
          <a:p>
            <a:pPr algn="l" indent="0" marL="0">
              <a:buNone/>
            </a:pPr>
            <a:r>
              <a:rPr lang="en-US" sz="1100" dirty="0">
                <a:solidFill>
                  <a:srgbClr val="5B6B82"/>
                </a:solidFill>
              </a:rPr>
              <a:t>ذ. أحمد بوعمود — مؤسسة الحنان الخاصة | ⁦2026-2027⁩</a:t>
            </a:r>
            <a:endParaRPr lang="en-US" sz="1100" dirty="0"/>
          </a:p>
        </p:txBody>
      </p:sp>
      <p:sp>
        <p:nvSpPr>
          <p:cNvPr id="5" name="Text 2"/>
          <p:cNvSpPr/>
          <p:nvPr>
            <p:ph idx="103" type="title" hasCustomPrompt="1"/>
          </p:nvPr>
        </p:nvSpPr>
        <p:spPr>
          <a:xfrm>
            <a:off x="1188720" y="109728"/>
            <a:ext cx="7589520" cy="731520"/>
          </a:xfrm>
          <a:prstGeom prst="rect">
            <a:avLst/>
          </a:prstGeom>
          <a:noFill/>
          <a:ln/>
        </p:spPr>
        <p:txBody>
          <a:bodyPr wrap="square" rtlCol="0"/>
          <a:lstStyle>
            <a:lvl1pPr rtl="1" algn="r" indent="0" marL="0">
              <a:buNone/>
              <a:defRPr lang="en-US" sz="3200" b="1" dirty="0">
                <a:solidFill>
                  <a:srgbClr val="FFFFFF"/>
                </a:solidFill>
              </a:defRPr>
            </a:lvl1pPr>
          </a:lstStyle>
          <a:p>
            <a:pPr algn="r" indent="0" marL="0">
              <a:buNone/>
            </a:pPr>
            <a:r>
              <a:rPr lang="en-US" sz="3200" b="1" dirty="0">
                <a:solidFill>
                  <a:srgbClr val="FFFFFF"/>
                </a:solidFill>
              </a:rPr>
              <a:t>عنوان الشريحة</a:t>
            </a:r>
            <a:endParaRPr lang="en-US" sz="3200" dirty="0"/>
          </a:p>
        </p:txBody>
      </p:sp>
      <p:sp>
        <p:nvSpPr>
          <p:cNvPr id="6" name="Text 2"/>
          <p:cNvSpPr/>
          <p:nvPr>
            <p:ph idx="104" type="body" hasCustomPrompt="1"/>
          </p:nvPr>
        </p:nvSpPr>
        <p:spPr>
          <a:xfrm>
            <a:off x="457200" y="1188720"/>
            <a:ext cx="8229600" cy="3474720"/>
          </a:xfrm>
          <a:prstGeom prst="rect">
            <a:avLst/>
          </a:prstGeom>
          <a:noFill/>
          <a:ln/>
        </p:spPr>
        <p:txBody>
          <a:bodyPr wrap="square" rtlCol="0"/>
          <a:lstStyle>
            <a:lvl1pPr rtl="1" algn="r" indent="0" marL="0">
              <a:spcAft>
                <a:spcPts val="800"/>
              </a:spcAft>
              <a:buNone/>
              <a:defRPr lang="en-US" sz="2600" dirty="0">
                <a:solidFill>
                  <a:srgbClr val="1B1B1B"/>
                </a:solidFill>
              </a:defRPr>
            </a:lvl1pPr>
          </a:lstStyle>
          <a:p>
            <a:pPr algn="r" indent="0" marL="0">
              <a:spcAft>
                <a:spcPts val="800"/>
              </a:spcAft>
              <a:buNone/>
            </a:pPr>
            <a:r>
              <a:rPr lang="en-US" sz="2600" dirty="0">
                <a:solidFill>
                  <a:srgbClr val="1B1B1B"/>
                </a:solidFill>
              </a:rPr>
              <a:t>نص الشرح</a:t>
            </a:r>
            <a:endParaRPr lang="en-US" sz="2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82"/>
                </a:solidFill>
              </a:defRPr>
            </a:lvl1pPr>
          </a:lstStyle>
          <a:p>
            <a:pPr algn="l"/>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أكتب في دفتري">
    <p:bg>
      <p:bgPr>
        <a:solidFill>
          <a:srgbClr val="FFFDF7"/>
        </a:solidFill>
      </p:bgPr>
    </p:bg>
    <p:spTree>
      <p:nvGrpSpPr>
        <p:cNvPr id="1" name=""/>
        <p:cNvGrpSpPr/>
        <p:nvPr/>
      </p:nvGrpSpPr>
      <p:grpSpPr>
        <a:xfrm>
          <a:off x="0" y="0"/>
          <a:ext cx="0" cy="0"/>
          <a:chOff x="0" y="0"/>
          <a:chExt cx="0" cy="0"/>
        </a:xfrm>
      </p:grpSpPr>
      <p:sp>
        <p:nvSpPr>
          <p:cNvPr id="2" name="Shape 0"/>
          <p:cNvSpPr/>
          <p:nvPr/>
        </p:nvSpPr>
        <p:spPr>
          <a:xfrm>
            <a:off x="0" y="0"/>
            <a:ext cx="9144000" cy="960120"/>
          </a:xfrm>
          <a:prstGeom prst="rect">
            <a:avLst/>
          </a:prstGeom>
          <a:solidFill>
            <a:srgbClr val="C9A24A"/>
          </a:solidFill>
          <a:ln/>
        </p:spPr>
      </p:sp>
      <p:sp>
        <p:nvSpPr>
          <p:cNvPr id="3" name="Shape 1"/>
          <p:cNvSpPr/>
          <p:nvPr/>
        </p:nvSpPr>
        <p:spPr>
          <a:xfrm>
            <a:off x="8458200" y="960120"/>
            <a:ext cx="0" cy="4183380"/>
          </a:xfrm>
          <a:prstGeom prst="line">
            <a:avLst/>
          </a:prstGeom>
          <a:noFill/>
          <a:ln w="19050">
            <a:solidFill>
              <a:srgbClr val="E8A0A0"/>
            </a:solidFill>
            <a:prstDash val="solid"/>
          </a:ln>
        </p:spPr>
      </p:sp>
      <p:sp>
        <p:nvSpPr>
          <p:cNvPr id="4" name="Shape 2"/>
          <p:cNvSpPr/>
          <p:nvPr/>
        </p:nvSpPr>
        <p:spPr>
          <a:xfrm>
            <a:off x="548640" y="1572768"/>
            <a:ext cx="8046720" cy="0"/>
          </a:xfrm>
          <a:prstGeom prst="line">
            <a:avLst/>
          </a:prstGeom>
          <a:noFill/>
          <a:ln w="12700">
            <a:solidFill>
              <a:srgbClr val="C9D6E8"/>
            </a:solidFill>
            <a:prstDash val="solid"/>
          </a:ln>
        </p:spPr>
      </p:sp>
      <p:sp>
        <p:nvSpPr>
          <p:cNvPr id="5" name="Shape 3"/>
          <p:cNvSpPr/>
          <p:nvPr/>
        </p:nvSpPr>
        <p:spPr>
          <a:xfrm>
            <a:off x="548640" y="1993392"/>
            <a:ext cx="8046720" cy="0"/>
          </a:xfrm>
          <a:prstGeom prst="line">
            <a:avLst/>
          </a:prstGeom>
          <a:noFill/>
          <a:ln w="12700">
            <a:solidFill>
              <a:srgbClr val="C9D6E8"/>
            </a:solidFill>
            <a:prstDash val="solid"/>
          </a:ln>
        </p:spPr>
      </p:sp>
      <p:sp>
        <p:nvSpPr>
          <p:cNvPr id="6" name="Shape 4"/>
          <p:cNvSpPr/>
          <p:nvPr/>
        </p:nvSpPr>
        <p:spPr>
          <a:xfrm>
            <a:off x="548640" y="2414016"/>
            <a:ext cx="8046720" cy="0"/>
          </a:xfrm>
          <a:prstGeom prst="line">
            <a:avLst/>
          </a:prstGeom>
          <a:noFill/>
          <a:ln w="12700">
            <a:solidFill>
              <a:srgbClr val="C9D6E8"/>
            </a:solidFill>
            <a:prstDash val="solid"/>
          </a:ln>
        </p:spPr>
      </p:sp>
      <p:sp>
        <p:nvSpPr>
          <p:cNvPr id="7" name="Shape 5"/>
          <p:cNvSpPr/>
          <p:nvPr/>
        </p:nvSpPr>
        <p:spPr>
          <a:xfrm>
            <a:off x="548640" y="2834640"/>
            <a:ext cx="8046720" cy="0"/>
          </a:xfrm>
          <a:prstGeom prst="line">
            <a:avLst/>
          </a:prstGeom>
          <a:noFill/>
          <a:ln w="12700">
            <a:solidFill>
              <a:srgbClr val="C9D6E8"/>
            </a:solidFill>
            <a:prstDash val="solid"/>
          </a:ln>
        </p:spPr>
      </p:sp>
      <p:sp>
        <p:nvSpPr>
          <p:cNvPr id="8" name="Shape 6"/>
          <p:cNvSpPr/>
          <p:nvPr/>
        </p:nvSpPr>
        <p:spPr>
          <a:xfrm>
            <a:off x="548640" y="3255264"/>
            <a:ext cx="8046720" cy="0"/>
          </a:xfrm>
          <a:prstGeom prst="line">
            <a:avLst/>
          </a:prstGeom>
          <a:noFill/>
          <a:ln w="12700">
            <a:solidFill>
              <a:srgbClr val="C9D6E8"/>
            </a:solidFill>
            <a:prstDash val="solid"/>
          </a:ln>
        </p:spPr>
      </p:sp>
      <p:sp>
        <p:nvSpPr>
          <p:cNvPr id="9" name="Shape 7"/>
          <p:cNvSpPr/>
          <p:nvPr/>
        </p:nvSpPr>
        <p:spPr>
          <a:xfrm>
            <a:off x="548640" y="3675888"/>
            <a:ext cx="8046720" cy="0"/>
          </a:xfrm>
          <a:prstGeom prst="line">
            <a:avLst/>
          </a:prstGeom>
          <a:noFill/>
          <a:ln w="12700">
            <a:solidFill>
              <a:srgbClr val="C9D6E8"/>
            </a:solidFill>
            <a:prstDash val="solid"/>
          </a:ln>
        </p:spPr>
      </p:sp>
      <p:sp>
        <p:nvSpPr>
          <p:cNvPr id="10" name="Shape 8"/>
          <p:cNvSpPr/>
          <p:nvPr/>
        </p:nvSpPr>
        <p:spPr>
          <a:xfrm>
            <a:off x="548640" y="4096512"/>
            <a:ext cx="8046720" cy="0"/>
          </a:xfrm>
          <a:prstGeom prst="line">
            <a:avLst/>
          </a:prstGeom>
          <a:noFill/>
          <a:ln w="12700">
            <a:solidFill>
              <a:srgbClr val="C9D6E8"/>
            </a:solidFill>
            <a:prstDash val="solid"/>
          </a:ln>
        </p:spPr>
      </p:sp>
      <p:sp>
        <p:nvSpPr>
          <p:cNvPr id="11" name="Shape 9"/>
          <p:cNvSpPr/>
          <p:nvPr/>
        </p:nvSpPr>
        <p:spPr>
          <a:xfrm>
            <a:off x="548640" y="4517136"/>
            <a:ext cx="8046720" cy="0"/>
          </a:xfrm>
          <a:prstGeom prst="line">
            <a:avLst/>
          </a:prstGeom>
          <a:noFill/>
          <a:ln w="12700">
            <a:solidFill>
              <a:srgbClr val="C9D6E8"/>
            </a:solidFill>
            <a:prstDash val="solid"/>
          </a:ln>
        </p:spPr>
      </p:sp>
      <p:pic>
        <p:nvPicPr>
          <p:cNvPr id="12" name="Image 0" descr="/tmp/claude-0/-home-claude/19570fe6-a11a-544f-81e5-5e225fe6dd19/scratchpad/ppt/icon.png">    </p:cNvPr>
          <p:cNvPicPr>
            <a:picLocks noChangeAspect="1"/>
          </p:cNvPicPr>
          <p:nvPr/>
        </p:nvPicPr>
        <p:blipFill>
          <a:blip r:embed="rId1"/>
          <a:stretch>
            <a:fillRect/>
          </a:stretch>
        </p:blipFill>
        <p:spPr>
          <a:xfrm>
            <a:off x="274320" y="109728"/>
            <a:ext cx="731520" cy="731520"/>
          </a:xfrm>
          <a:prstGeom prst="rect">
            <a:avLst/>
          </a:prstGeom>
        </p:spPr>
      </p:pic>
      <p:sp>
        <p:nvSpPr>
          <p:cNvPr id="13" name="Text 10"/>
          <p:cNvSpPr/>
          <p:nvPr/>
        </p:nvSpPr>
        <p:spPr>
          <a:xfrm>
            <a:off x="3200400" y="109728"/>
            <a:ext cx="5577840" cy="731520"/>
          </a:xfrm>
          <a:prstGeom prst="rect">
            <a:avLst/>
          </a:prstGeom>
          <a:noFill/>
          <a:ln/>
        </p:spPr>
        <p:txBody>
          <a:bodyPr wrap="square" lIns="0" tIns="0" rIns="0" bIns="0" rtlCol="0" anchor="ctr"/>
          <a:lstStyle/>
          <a:p>
            <a:pPr algn="r" indent="0" marL="0">
              <a:buNone/>
            </a:pPr>
            <a:r>
              <a:rPr lang="en-US" sz="3400" b="1" dirty="0">
                <a:solidFill>
                  <a:srgbClr val="0B2242"/>
                </a:solidFill>
              </a:rPr>
              <a:t>✍  أكتب في دفتري</a:t>
            </a:r>
            <a:endParaRPr lang="en-US" sz="3400" dirty="0"/>
          </a:p>
        </p:txBody>
      </p:sp>
      <p:sp>
        <p:nvSpPr>
          <p:cNvPr id="14" name="Text 11"/>
          <p:cNvSpPr/>
          <p:nvPr/>
        </p:nvSpPr>
        <p:spPr>
          <a:xfrm>
            <a:off x="365760" y="4754880"/>
            <a:ext cx="5943600" cy="274320"/>
          </a:xfrm>
          <a:prstGeom prst="rect">
            <a:avLst/>
          </a:prstGeom>
          <a:noFill/>
          <a:ln/>
        </p:spPr>
        <p:txBody>
          <a:bodyPr wrap="square" rtlCol="0" anchor="ctr"/>
          <a:lstStyle/>
          <a:p>
            <a:pPr algn="l" indent="0" marL="0">
              <a:buNone/>
            </a:pPr>
            <a:r>
              <a:rPr lang="en-US" sz="1100" dirty="0">
                <a:solidFill>
                  <a:srgbClr val="5B6B82"/>
                </a:solidFill>
              </a:rPr>
              <a:t>ذ. أحمد بوعمود — مؤسسة الحنان الخاصة | ⁦2026-2027⁩</a:t>
            </a:r>
            <a:endParaRPr lang="en-US" sz="1100" dirty="0"/>
          </a:p>
        </p:txBody>
      </p:sp>
      <p:sp>
        <p:nvSpPr>
          <p:cNvPr id="15" name="Text 12"/>
          <p:cNvSpPr/>
          <p:nvPr>
            <p:ph idx="113" type="body" hasCustomPrompt="1"/>
          </p:nvPr>
        </p:nvSpPr>
        <p:spPr>
          <a:xfrm>
            <a:off x="548640" y="1188720"/>
            <a:ext cx="7772400" cy="3520440"/>
          </a:xfrm>
          <a:prstGeom prst="rect">
            <a:avLst/>
          </a:prstGeom>
          <a:noFill/>
          <a:ln/>
        </p:spPr>
        <p:txBody>
          <a:bodyPr wrap="square" rtlCol="0"/>
          <a:lstStyle>
            <a:lvl1pPr rtl="1" algn="r" indent="0" marL="0">
              <a:lnSpc>
                <a:spcPct val="115000"/>
              </a:lnSpc>
              <a:buNone/>
              <a:defRPr lang="en-US" sz="2600" dirty="0">
                <a:solidFill>
                  <a:srgbClr val="0B2242"/>
                </a:solidFill>
              </a:defRPr>
            </a:lvl1pPr>
          </a:lstStyle>
          <a:p>
            <a:pPr algn="r" indent="0" marL="0">
              <a:lnSpc>
                <a:spcPct val="115000"/>
              </a:lnSpc>
              <a:buNone/>
            </a:pPr>
            <a:r>
              <a:rPr lang="en-US" sz="2600" dirty="0">
                <a:solidFill>
                  <a:srgbClr val="0B2242"/>
                </a:solidFill>
              </a:rPr>
              <a:t>الفقرة المنقولة من الدرس كما هي</a:t>
            </a:r>
            <a:endParaRPr lang="en-US" sz="260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ختام">
    <p:bg>
      <p:bgPr>
        <a:solidFill>
          <a:srgbClr val="0B2242"/>
        </a:solidFill>
      </p:bgPr>
    </p:bg>
    <p:spTree>
      <p:nvGrpSpPr>
        <p:cNvPr id="1" name=""/>
        <p:cNvGrpSpPr/>
        <p:nvPr/>
      </p:nvGrpSpPr>
      <p:grpSpPr>
        <a:xfrm>
          <a:off x="0" y="0"/>
          <a:ext cx="0" cy="0"/>
          <a:chOff x="0" y="0"/>
          <a:chExt cx="0" cy="0"/>
        </a:xfrm>
      </p:grpSpPr>
      <p:pic>
        <p:nvPicPr>
          <p:cNvPr id="2" name="Image 0" descr="/tmp/claude-0/-home-claude/19570fe6-a11a-544f-81e5-5e225fe6dd19/scratchpad/ppt/logo-light.png">    </p:cNvPr>
          <p:cNvPicPr>
            <a:picLocks noChangeAspect="1"/>
          </p:cNvPicPr>
          <p:nvPr/>
        </p:nvPicPr>
        <p:blipFill>
          <a:blip r:embed="rId1"/>
          <a:stretch>
            <a:fillRect/>
          </a:stretch>
        </p:blipFill>
        <p:spPr>
          <a:xfrm>
            <a:off x="3337560" y="411480"/>
            <a:ext cx="2468880" cy="2468880"/>
          </a:xfrm>
          <a:prstGeom prst="rect">
            <a:avLst/>
          </a:prstGeom>
        </p:spPr>
      </p:pic>
      <p:sp>
        <p:nvSpPr>
          <p:cNvPr id="3" name="Text 0"/>
          <p:cNvSpPr/>
          <p:nvPr/>
        </p:nvSpPr>
        <p:spPr>
          <a:xfrm>
            <a:off x="914400" y="4434840"/>
            <a:ext cx="7315200" cy="365760"/>
          </a:xfrm>
          <a:prstGeom prst="rect">
            <a:avLst/>
          </a:prstGeom>
          <a:noFill/>
          <a:ln/>
        </p:spPr>
        <p:txBody>
          <a:bodyPr wrap="square" rtlCol="0" anchor="ctr"/>
          <a:lstStyle/>
          <a:p>
            <a:pPr algn="ctr" indent="0" marL="0">
              <a:buNone/>
            </a:pPr>
            <a:r>
              <a:rPr lang="en-US" sz="1400" dirty="0">
                <a:solidFill>
                  <a:srgbClr val="C9A24A"/>
                </a:solidFill>
              </a:rPr>
              <a:t>ذ. أحمد بوعمود — مؤسسة الحنان الخاصة | ⁦2026-2027⁩</a:t>
            </a:r>
            <a:endParaRPr lang="en-US" sz="1400" dirty="0"/>
          </a:p>
        </p:txBody>
      </p:sp>
      <p:sp>
        <p:nvSpPr>
          <p:cNvPr id="4" name="Text 1"/>
          <p:cNvSpPr/>
          <p:nvPr>
            <p:ph idx="102" type="title" hasCustomPrompt="1"/>
          </p:nvPr>
        </p:nvSpPr>
        <p:spPr>
          <a:xfrm>
            <a:off x="914400" y="3017520"/>
            <a:ext cx="7315200" cy="914400"/>
          </a:xfrm>
          <a:prstGeom prst="rect">
            <a:avLst/>
          </a:prstGeom>
          <a:noFill/>
          <a:ln/>
        </p:spPr>
        <p:txBody>
          <a:bodyPr wrap="square" rtlCol="0"/>
          <a:lstStyle>
            <a:lvl1pPr rtl="1" algn="ctr" indent="0" marL="0">
              <a:buNone/>
              <a:defRPr lang="en-US" sz="4000" b="1" dirty="0">
                <a:solidFill>
                  <a:srgbClr val="FFFFFF"/>
                </a:solidFill>
              </a:defRPr>
            </a:lvl1pPr>
          </a:lstStyle>
          <a:p>
            <a:pPr algn="ctr" indent="0" marL="0">
              <a:buNone/>
            </a:pPr>
            <a:r>
              <a:rPr lang="en-US" sz="4000" b="1" dirty="0">
                <a:solidFill>
                  <a:srgbClr val="FFFFFF"/>
                </a:solidFill>
              </a:rPr>
              <a:t>شكراً لانتباهكم</a:t>
            </a:r>
            <a:endParaRPr lang="en-US" sz="4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82"/>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03"/>
          </p:nvPr>
        </p:nvSpPr>
        <p:spPr/>
        <p:txBody>
          <a:bodyPr wrap="square"/>
          <a:lstStyle/>
          <a:p>
            <a:pPr rtl="1" algn="r">
              <a:buNone/>
              <a:spcAft>
                <a:spcPts val="600"/>
              </a:spcAft>
            </a:pPr>
            <a:r>
              <a:rPr sz="2000" b="0" lang="ar-MA">
                <a:latin typeface="Cairo"/>
                <a:cs typeface="Cairo"/>
              </a:rPr>
              <a:t>الأولى باكالوريا | التاريخ</a:t>
            </a:r>
          </a:p>
        </p:txBody>
      </p:sp>
      <p:sp>
        <p:nvSpPr>
          <p:cNvPr id="3" name="Title 2"/>
          <p:cNvSpPr>
            <a:spLocks noGrp="1"/>
          </p:cNvSpPr>
          <p:nvPr>
            <p:ph type="title" idx="104"/>
          </p:nvPr>
        </p:nvSpPr>
        <p:spPr/>
        <p:txBody>
          <a:bodyPr wrap="square"/>
          <a:lstStyle/>
          <a:p>
            <a:pPr rtl="1" algn="r">
              <a:buNone/>
              <a:spcAft>
                <a:spcPts val="600"/>
              </a:spcAft>
            </a:pPr>
            <a:r>
              <a:rPr sz="2600" b="0" lang="ar-MA">
                <a:latin typeface="Cairo"/>
                <a:cs typeface="Cairo"/>
              </a:rPr>
              <a:t>التحولات الاقتصادية والمالية والاجتماعية والفكرية في العالم الرأسمالي خلال القرن 19م</a:t>
            </a:r>
          </a:p>
        </p:txBody>
      </p:sp>
      <p:sp>
        <p:nvSpPr>
          <p:cNvPr id="4" name="Text Placeholder 3"/>
          <p:cNvSpPr>
            <a:spLocks noGrp="1"/>
          </p:cNvSpPr>
          <p:nvPr>
            <p:ph type="body" idx="105"/>
          </p:nvPr>
        </p:nvSpPr>
        <p:spPr/>
        <p:txBody>
          <a:bodyPr wrap="square"/>
          <a:lstStyle/>
          <a:p>
            <a:pPr rtl="1" algn="r">
              <a:buNone/>
              <a:spcAft>
                <a:spcPts val="600"/>
              </a:spcAft>
            </a:pPr>
            <a:r>
              <a:rPr sz="1800" b="0" lang="ar-MA">
                <a:latin typeface="Cairo"/>
                <a:cs typeface="Cairo"/>
              </a:rPr>
              <a:t>الإشكالية: ما مظاهر التحولات الاقتصادية والمالية التي عرفها العالم الرأسمالي خلال القرن 19م؟ وما العوامل المفسّرة لها؟ وما أبرز انعكاساتها الاجتماعية والفكرية؟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مدخل</a:t>
            </a:r>
          </a:p>
        </p:txBody>
      </p:sp>
      <p:sp>
        <p:nvSpPr>
          <p:cNvPr id="3" name="Rounded Rectangle 2"/>
          <p:cNvSpPr/>
          <p:nvPr/>
        </p:nvSpPr>
        <p:spPr>
          <a:xfrm>
            <a:off x="777240" y="1325880"/>
            <a:ext cx="7589520" cy="3063239"/>
          </a:xfrm>
          <a:prstGeom prst="roundRect">
            <a:avLst>
              <a:gd name="adj" fmla="val 6000"/>
            </a:avLst>
          </a:prstGeom>
          <a:solidFill>
            <a:srgbClr val="FFFFFF"/>
          </a:solidFill>
          <a:ln w="15875">
            <a:solidFill>
              <a:srgbClr val="C9A24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7680960" y="1143000"/>
            <a:ext cx="731520" cy="822960"/>
          </a:xfrm>
          <a:prstGeom prst="rect">
            <a:avLst/>
          </a:prstGeom>
          <a:noFill/>
        </p:spPr>
        <p:txBody>
          <a:bodyPr wrap="square" lIns="45720" rIns="45720" tIns="18288" bIns="18288" anchor="t">
            <a:spAutoFit/>
          </a:bodyPr>
          <a:lstStyle/>
          <a:p>
            <a:pPr rtl="1" algn="r">
              <a:lnSpc>
                <a:spcPct val="100000"/>
              </a:lnSpc>
            </a:pPr>
            <a:r>
              <a:rPr sz="6600" b="1" lang="ar-MA">
                <a:solidFill>
                  <a:srgbClr val="C9A24A"/>
                </a:solidFill>
                <a:latin typeface="Cairo"/>
                <a:cs typeface="Cairo"/>
              </a:rPr>
              <a:t>”</a:t>
            </a:r>
          </a:p>
        </p:txBody>
      </p:sp>
      <p:sp>
        <p:nvSpPr>
          <p:cNvPr id="5" name="TextBox 4"/>
          <p:cNvSpPr txBox="1"/>
          <p:nvPr/>
        </p:nvSpPr>
        <p:spPr>
          <a:xfrm>
            <a:off x="1234440" y="1554480"/>
            <a:ext cx="6675120" cy="2606039"/>
          </a:xfrm>
          <a:prstGeom prst="rect">
            <a:avLst/>
          </a:prstGeom>
          <a:noFill/>
        </p:spPr>
        <p:txBody>
          <a:bodyPr wrap="square" lIns="45720" rIns="45720" tIns="18288" bIns="18288" anchor="ctr">
            <a:spAutoFit/>
          </a:bodyPr>
          <a:lstStyle/>
          <a:p>
            <a:pPr rtl="1" algn="ctr">
              <a:lnSpc>
                <a:spcPct val="110000"/>
              </a:lnSpc>
            </a:pPr>
            <a:r>
              <a:rPr sz="3800" b="1" lang="ar-MA">
                <a:solidFill>
                  <a:srgbClr val="0B2242"/>
                </a:solidFill>
                <a:latin typeface="Cairo"/>
                <a:cs typeface="Cairo"/>
              </a:rPr>
              <a:t>قرن البخار والصلب… وولادة عالم جديد</a:t>
            </a:r>
          </a:p>
          <a:p>
            <a:pPr rtl="1" algn="ctr">
              <a:lnSpc>
                <a:spcPct val="110000"/>
              </a:lnSpc>
            </a:pPr>
            <a:r>
              <a:rPr sz="1200" b="0" lang="ar-MA">
                <a:solidFill>
                  <a:srgbClr val="26303D"/>
                </a:solidFill>
                <a:latin typeface="Cairo"/>
                <a:cs typeface="Cairo"/>
              </a:rPr>
              <a:t> </a:t>
            </a:r>
          </a:p>
          <a:p>
            <a:pPr rtl="1" algn="ctr">
              <a:lnSpc>
                <a:spcPct val="110000"/>
              </a:lnSpc>
            </a:pPr>
            <a:r>
              <a:rPr sz="2300" b="0" lang="ar-MA">
                <a:solidFill>
                  <a:srgbClr val="5B6675"/>
                </a:solidFill>
                <a:latin typeface="Cairo"/>
                <a:cs typeface="Cairo"/>
              </a:rPr>
              <a:t>شكلت أوروبا الغربية مهد النظام الرأسمالي الذي انتقل إلى الولايات المتحدة واليابان</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القرن 19: محرك التحولات العالمية</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qarn19-01.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أربعة مسارات للتحول</a:t>
            </a:r>
          </a:p>
        </p:txBody>
      </p:sp>
      <p:sp>
        <p:nvSpPr>
          <p:cNvPr id="3" name="Rounded Rectangle 2"/>
          <p:cNvSpPr/>
          <p:nvPr/>
        </p:nvSpPr>
        <p:spPr>
          <a:xfrm>
            <a:off x="4663440" y="1097280"/>
            <a:ext cx="4069080" cy="1668779"/>
          </a:xfrm>
          <a:prstGeom prst="roundRect">
            <a:avLst>
              <a:gd name="adj" fmla="val 12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Oval 3"/>
          <p:cNvSpPr/>
          <p:nvPr/>
        </p:nvSpPr>
        <p:spPr>
          <a:xfrm>
            <a:off x="8069580" y="125730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1F6F78"/>
                </a:solidFill>
                <a:latin typeface="Cairo"/>
                <a:cs typeface="Cairo"/>
              </a:rPr>
              <a:t>1</a:t>
            </a:r>
          </a:p>
        </p:txBody>
      </p:sp>
      <p:sp>
        <p:nvSpPr>
          <p:cNvPr id="5" name="TextBox 4"/>
          <p:cNvSpPr txBox="1"/>
          <p:nvPr/>
        </p:nvSpPr>
        <p:spPr>
          <a:xfrm>
            <a:off x="4846320" y="1234439"/>
            <a:ext cx="3246120" cy="594360"/>
          </a:xfrm>
          <a:prstGeom prst="rect">
            <a:avLst/>
          </a:prstGeom>
          <a:noFill/>
        </p:spPr>
        <p:txBody>
          <a:bodyPr wrap="square" lIns="45720" rIns="45720" tIns="18288" bIns="18288" anchor="t">
            <a:spAutoFit/>
          </a:bodyPr>
          <a:lstStyle/>
          <a:p>
            <a:pPr rtl="1" algn="r">
              <a:lnSpc>
                <a:spcPct val="100000"/>
              </a:lnSpc>
            </a:pPr>
            <a:r>
              <a:rPr sz="3000" b="1" lang="ar-MA">
                <a:solidFill>
                  <a:srgbClr val="FFFFFF"/>
                </a:solidFill>
                <a:latin typeface="Cairo"/>
                <a:cs typeface="Cairo"/>
              </a:rPr>
              <a:t>اقتصادية</a:t>
            </a:r>
          </a:p>
        </p:txBody>
      </p:sp>
      <p:sp>
        <p:nvSpPr>
          <p:cNvPr id="6" name="TextBox 5"/>
          <p:cNvSpPr txBox="1"/>
          <p:nvPr/>
        </p:nvSpPr>
        <p:spPr>
          <a:xfrm>
            <a:off x="4846320" y="192024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صناعة، فلاحة، تجارة</a:t>
            </a:r>
          </a:p>
        </p:txBody>
      </p:sp>
      <p:sp>
        <p:nvSpPr>
          <p:cNvPr id="7" name="Rounded Rectangle 6"/>
          <p:cNvSpPr/>
          <p:nvPr/>
        </p:nvSpPr>
        <p:spPr>
          <a:xfrm>
            <a:off x="411479" y="1097280"/>
            <a:ext cx="4069080" cy="1668779"/>
          </a:xfrm>
          <a:prstGeom prst="roundRect">
            <a:avLst>
              <a:gd name="adj" fmla="val 12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3817619" y="125730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8C2F39"/>
                </a:solidFill>
                <a:latin typeface="Cairo"/>
                <a:cs typeface="Cairo"/>
              </a:rPr>
              <a:t>2</a:t>
            </a:r>
          </a:p>
        </p:txBody>
      </p:sp>
      <p:sp>
        <p:nvSpPr>
          <p:cNvPr id="9" name="TextBox 8"/>
          <p:cNvSpPr txBox="1"/>
          <p:nvPr/>
        </p:nvSpPr>
        <p:spPr>
          <a:xfrm>
            <a:off x="594359" y="1234439"/>
            <a:ext cx="3246120" cy="594360"/>
          </a:xfrm>
          <a:prstGeom prst="rect">
            <a:avLst/>
          </a:prstGeom>
          <a:noFill/>
        </p:spPr>
        <p:txBody>
          <a:bodyPr wrap="square" lIns="45720" rIns="45720" tIns="18288" bIns="18288" anchor="t">
            <a:spAutoFit/>
          </a:bodyPr>
          <a:lstStyle/>
          <a:p>
            <a:pPr rtl="1" algn="r">
              <a:lnSpc>
                <a:spcPct val="100000"/>
              </a:lnSpc>
            </a:pPr>
            <a:r>
              <a:rPr sz="3000" b="1" lang="ar-MA">
                <a:solidFill>
                  <a:srgbClr val="FFFFFF"/>
                </a:solidFill>
                <a:latin typeface="Cairo"/>
                <a:cs typeface="Cairo"/>
              </a:rPr>
              <a:t>مالية</a:t>
            </a:r>
          </a:p>
        </p:txBody>
      </p:sp>
      <p:sp>
        <p:nvSpPr>
          <p:cNvPr id="10" name="TextBox 9"/>
          <p:cNvSpPr txBox="1"/>
          <p:nvPr/>
        </p:nvSpPr>
        <p:spPr>
          <a:xfrm>
            <a:off x="594359" y="192024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أبناك، أسهم، بورصات</a:t>
            </a:r>
          </a:p>
        </p:txBody>
      </p:sp>
      <p:sp>
        <p:nvSpPr>
          <p:cNvPr id="11" name="Rounded Rectangle 10"/>
          <p:cNvSpPr/>
          <p:nvPr/>
        </p:nvSpPr>
        <p:spPr>
          <a:xfrm>
            <a:off x="4663440" y="2948939"/>
            <a:ext cx="4069080" cy="1668779"/>
          </a:xfrm>
          <a:prstGeom prst="roundRect">
            <a:avLst>
              <a:gd name="adj" fmla="val 12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8069580" y="310896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4F7A3A"/>
                </a:solidFill>
                <a:latin typeface="Cairo"/>
                <a:cs typeface="Cairo"/>
              </a:rPr>
              <a:t>3</a:t>
            </a:r>
          </a:p>
        </p:txBody>
      </p:sp>
      <p:sp>
        <p:nvSpPr>
          <p:cNvPr id="13" name="TextBox 12"/>
          <p:cNvSpPr txBox="1"/>
          <p:nvPr/>
        </p:nvSpPr>
        <p:spPr>
          <a:xfrm>
            <a:off x="4846320" y="3086099"/>
            <a:ext cx="3246120" cy="594360"/>
          </a:xfrm>
          <a:prstGeom prst="rect">
            <a:avLst/>
          </a:prstGeom>
          <a:noFill/>
        </p:spPr>
        <p:txBody>
          <a:bodyPr wrap="square" lIns="45720" rIns="45720" tIns="18288" bIns="18288" anchor="t">
            <a:spAutoFit/>
          </a:bodyPr>
          <a:lstStyle/>
          <a:p>
            <a:pPr rtl="1" algn="r">
              <a:lnSpc>
                <a:spcPct val="100000"/>
              </a:lnSpc>
            </a:pPr>
            <a:r>
              <a:rPr sz="3000" b="1" lang="ar-MA">
                <a:solidFill>
                  <a:srgbClr val="FFFFFF"/>
                </a:solidFill>
                <a:latin typeface="Cairo"/>
                <a:cs typeface="Cairo"/>
              </a:rPr>
              <a:t>اجتماعية</a:t>
            </a:r>
          </a:p>
        </p:txBody>
      </p:sp>
      <p:sp>
        <p:nvSpPr>
          <p:cNvPr id="14" name="TextBox 13"/>
          <p:cNvSpPr txBox="1"/>
          <p:nvPr/>
        </p:nvSpPr>
        <p:spPr>
          <a:xfrm>
            <a:off x="4846320" y="377190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ديموغرافيا وطبقات جديدة</a:t>
            </a:r>
          </a:p>
        </p:txBody>
      </p:sp>
      <p:sp>
        <p:nvSpPr>
          <p:cNvPr id="15" name="Rounded Rectangle 14"/>
          <p:cNvSpPr/>
          <p:nvPr/>
        </p:nvSpPr>
        <p:spPr>
          <a:xfrm>
            <a:off x="411479" y="2948939"/>
            <a:ext cx="4069080" cy="1668779"/>
          </a:xfrm>
          <a:prstGeom prst="roundRect">
            <a:avLst>
              <a:gd name="adj" fmla="val 12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Oval 15"/>
          <p:cNvSpPr/>
          <p:nvPr/>
        </p:nvSpPr>
        <p:spPr>
          <a:xfrm>
            <a:off x="3817619" y="310896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B06A1E"/>
                </a:solidFill>
                <a:latin typeface="Cairo"/>
                <a:cs typeface="Cairo"/>
              </a:rPr>
              <a:t>4</a:t>
            </a:r>
          </a:p>
        </p:txBody>
      </p:sp>
      <p:sp>
        <p:nvSpPr>
          <p:cNvPr id="17" name="TextBox 16"/>
          <p:cNvSpPr txBox="1"/>
          <p:nvPr/>
        </p:nvSpPr>
        <p:spPr>
          <a:xfrm>
            <a:off x="594359" y="3086099"/>
            <a:ext cx="3246120" cy="594360"/>
          </a:xfrm>
          <a:prstGeom prst="rect">
            <a:avLst/>
          </a:prstGeom>
          <a:noFill/>
        </p:spPr>
        <p:txBody>
          <a:bodyPr wrap="square" lIns="45720" rIns="45720" tIns="18288" bIns="18288" anchor="t">
            <a:spAutoFit/>
          </a:bodyPr>
          <a:lstStyle/>
          <a:p>
            <a:pPr rtl="1" algn="r">
              <a:lnSpc>
                <a:spcPct val="100000"/>
              </a:lnSpc>
            </a:pPr>
            <a:r>
              <a:rPr sz="3000" b="1" lang="ar-MA">
                <a:solidFill>
                  <a:srgbClr val="FFFFFF"/>
                </a:solidFill>
                <a:latin typeface="Cairo"/>
                <a:cs typeface="Cairo"/>
              </a:rPr>
              <a:t>فكرية</a:t>
            </a:r>
          </a:p>
        </p:txBody>
      </p:sp>
      <p:sp>
        <p:nvSpPr>
          <p:cNvPr id="18" name="TextBox 17"/>
          <p:cNvSpPr txBox="1"/>
          <p:nvPr/>
        </p:nvSpPr>
        <p:spPr>
          <a:xfrm>
            <a:off x="594359" y="377190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اشتراكية ونقابات</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شرارة التحول: آليات النظام الرأسمالي</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qarn19-02.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مقدمة:</a:t>
            </a:r>
          </a:p>
          <a:p>
            <a:pPr rtl="1" algn="r">
              <a:buNone/>
              <a:spcAft>
                <a:spcPts val="600"/>
              </a:spcAft>
            </a:pPr>
            <a:r>
              <a:rPr sz="2600" b="0" lang="ar-MA">
                <a:latin typeface="Cairo"/>
                <a:cs typeface="Cairo"/>
              </a:rPr>
              <a:t>شكلت أوروبا الغربية مهد النظام الرأسمالي الذي انتقل إلى الولايات المتحدة الأمريكية واليابان.</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ما هي التحولات الاقتصادية والمالية بالعالم الرأسمالي والعوامل المعززة للرأسمالية خلال القرن 19م؟</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01"/>
          </p:nvPr>
        </p:nvSpPr>
        <p:spPr/>
        <p:txBody>
          <a:bodyPr wrap="square"/>
          <a:lstStyle/>
          <a:p>
            <a:pPr rtl="1" algn="r">
              <a:buNone/>
              <a:spcAft>
                <a:spcPts val="600"/>
              </a:spcAft>
            </a:pPr>
            <a:r>
              <a:rPr sz="9600" b="0" lang="ar-MA">
                <a:latin typeface="Cairo"/>
                <a:cs typeface="Cairo"/>
              </a:rPr>
              <a:t>1</a:t>
            </a:r>
          </a:p>
        </p:txBody>
      </p:sp>
      <p:sp>
        <p:nvSpPr>
          <p:cNvPr id="3" name="Title 2"/>
          <p:cNvSpPr>
            <a:spLocks noGrp="1"/>
          </p:cNvSpPr>
          <p:nvPr>
            <p:ph type="title" idx="102"/>
          </p:nvPr>
        </p:nvSpPr>
        <p:spPr/>
        <p:txBody>
          <a:bodyPr wrap="square"/>
          <a:lstStyle/>
          <a:p>
            <a:pPr rtl="1" algn="r">
              <a:buNone/>
              <a:spcAft>
                <a:spcPts val="600"/>
              </a:spcAft>
            </a:pPr>
            <a:r>
              <a:rPr sz="4000" b="0" lang="ar-MA">
                <a:latin typeface="Cairo"/>
                <a:cs typeface="Cairo"/>
              </a:rPr>
              <a:t>المحور الأول: مظاهر التحول الاقتصادي</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ثلاث ثورات صناعية</a:t>
            </a:r>
          </a:p>
        </p:txBody>
      </p:sp>
      <p:sp>
        <p:nvSpPr>
          <p:cNvPr id="3" name="Rectangle 2"/>
          <p:cNvSpPr/>
          <p:nvPr/>
        </p:nvSpPr>
        <p:spPr>
          <a:xfrm>
            <a:off x="502920" y="2482596"/>
            <a:ext cx="8138160" cy="64008"/>
          </a:xfrm>
          <a:prstGeom prst="rect">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6004560" y="1234440"/>
            <a:ext cx="2682240" cy="731520"/>
          </a:xfrm>
          <a:prstGeom prst="roundRect">
            <a:avLst>
              <a:gd name="adj" fmla="val 35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6004560" y="1234440"/>
            <a:ext cx="2682240" cy="731520"/>
          </a:xfrm>
          <a:prstGeom prst="rect">
            <a:avLst/>
          </a:prstGeom>
          <a:noFill/>
        </p:spPr>
        <p:txBody>
          <a:bodyPr wrap="square" lIns="45720" rIns="45720" tIns="18288" bIns="18288" anchor="ctr">
            <a:spAutoFit/>
          </a:bodyPr>
          <a:lstStyle/>
          <a:p>
            <a:pPr rtl="1" algn="ctr">
              <a:lnSpc>
                <a:spcPct val="100000"/>
              </a:lnSpc>
            </a:pPr>
            <a:r>
              <a:rPr sz="2100" b="1" lang="ar-MA">
                <a:solidFill>
                  <a:srgbClr val="FFFFFF"/>
                </a:solidFill>
                <a:latin typeface="Cairo"/>
                <a:cs typeface="Cairo"/>
              </a:rPr>
              <a:t>الأولى</a:t>
            </a:r>
          </a:p>
        </p:txBody>
      </p:sp>
      <p:sp>
        <p:nvSpPr>
          <p:cNvPr id="6" name="Rectangle 5"/>
          <p:cNvSpPr/>
          <p:nvPr/>
        </p:nvSpPr>
        <p:spPr>
          <a:xfrm>
            <a:off x="7331963" y="1965960"/>
            <a:ext cx="27432" cy="548640"/>
          </a:xfrm>
          <a:prstGeom prst="rect">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Oval 6"/>
          <p:cNvSpPr/>
          <p:nvPr/>
        </p:nvSpPr>
        <p:spPr>
          <a:xfrm>
            <a:off x="7208520" y="2377440"/>
            <a:ext cx="274320" cy="2743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7254240" y="2423160"/>
            <a:ext cx="182880" cy="182880"/>
          </a:xfrm>
          <a:prstGeom prst="ellipse">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5977128" y="2743200"/>
            <a:ext cx="2737104" cy="868680"/>
          </a:xfrm>
          <a:prstGeom prst="rect">
            <a:avLst/>
          </a:prstGeom>
          <a:noFill/>
        </p:spPr>
        <p:txBody>
          <a:bodyPr wrap="square" lIns="45720" rIns="45720" tIns="18288" bIns="18288" anchor="t">
            <a:spAutoFit/>
          </a:bodyPr>
          <a:lstStyle/>
          <a:p>
            <a:pPr rtl="1" algn="ctr">
              <a:lnSpc>
                <a:spcPct val="100000"/>
              </a:lnSpc>
            </a:pPr>
            <a:r>
              <a:rPr sz="1900" b="1" lang="ar-MA">
                <a:solidFill>
                  <a:srgbClr val="0B2242"/>
                </a:solidFill>
                <a:latin typeface="Cairo"/>
                <a:cs typeface="Cairo"/>
              </a:rPr>
              <a:t>الفحم والبخار</a:t>
            </a:r>
          </a:p>
        </p:txBody>
      </p:sp>
      <p:sp>
        <p:nvSpPr>
          <p:cNvPr id="10" name="TextBox 9"/>
          <p:cNvSpPr txBox="1"/>
          <p:nvPr/>
        </p:nvSpPr>
        <p:spPr>
          <a:xfrm>
            <a:off x="5977128" y="3703320"/>
            <a:ext cx="2737104" cy="914400"/>
          </a:xfrm>
          <a:prstGeom prst="rect">
            <a:avLst/>
          </a:prstGeom>
          <a:noFill/>
        </p:spPr>
        <p:txBody>
          <a:bodyPr wrap="square" lIns="45720" rIns="45720" tIns="18288" bIns="18288" anchor="t">
            <a:spAutoFit/>
          </a:bodyPr>
          <a:lstStyle/>
          <a:p>
            <a:pPr rtl="1" algn="ctr">
              <a:lnSpc>
                <a:spcPct val="100000"/>
              </a:lnSpc>
            </a:pPr>
            <a:r>
              <a:rPr sz="1700" b="0" lang="ar-MA">
                <a:solidFill>
                  <a:srgbClr val="5B6675"/>
                </a:solidFill>
                <a:latin typeface="Cairo"/>
                <a:cs typeface="Cairo"/>
              </a:rPr>
              <a:t>النسيج والسكك الحديدية</a:t>
            </a:r>
          </a:p>
        </p:txBody>
      </p:sp>
      <p:sp>
        <p:nvSpPr>
          <p:cNvPr id="11" name="Rounded Rectangle 10"/>
          <p:cNvSpPr/>
          <p:nvPr/>
        </p:nvSpPr>
        <p:spPr>
          <a:xfrm>
            <a:off x="3230880" y="1234440"/>
            <a:ext cx="2682240" cy="731520"/>
          </a:xfrm>
          <a:prstGeom prst="roundRect">
            <a:avLst>
              <a:gd name="adj" fmla="val 35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3230880" y="1234440"/>
            <a:ext cx="2682240" cy="731520"/>
          </a:xfrm>
          <a:prstGeom prst="rect">
            <a:avLst/>
          </a:prstGeom>
          <a:noFill/>
        </p:spPr>
        <p:txBody>
          <a:bodyPr wrap="square" lIns="45720" rIns="45720" tIns="18288" bIns="18288" anchor="ctr">
            <a:spAutoFit/>
          </a:bodyPr>
          <a:lstStyle/>
          <a:p>
            <a:pPr rtl="1" algn="ctr">
              <a:lnSpc>
                <a:spcPct val="100000"/>
              </a:lnSpc>
            </a:pPr>
            <a:r>
              <a:rPr sz="2100" b="1" lang="ar-MA">
                <a:solidFill>
                  <a:srgbClr val="FFFFFF"/>
                </a:solidFill>
                <a:latin typeface="Cairo"/>
                <a:cs typeface="Cairo"/>
              </a:rPr>
              <a:t>الثانية</a:t>
            </a:r>
          </a:p>
        </p:txBody>
      </p:sp>
      <p:sp>
        <p:nvSpPr>
          <p:cNvPr id="13" name="Rectangle 12"/>
          <p:cNvSpPr/>
          <p:nvPr/>
        </p:nvSpPr>
        <p:spPr>
          <a:xfrm>
            <a:off x="4558284" y="1965960"/>
            <a:ext cx="27432" cy="548640"/>
          </a:xfrm>
          <a:prstGeom prst="rect">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Oval 13"/>
          <p:cNvSpPr/>
          <p:nvPr/>
        </p:nvSpPr>
        <p:spPr>
          <a:xfrm>
            <a:off x="4434840" y="2377440"/>
            <a:ext cx="274320" cy="2743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4480560" y="2423160"/>
            <a:ext cx="182880" cy="182880"/>
          </a:xfrm>
          <a:prstGeom prst="ellipse">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3203448" y="2743200"/>
            <a:ext cx="2737104" cy="868680"/>
          </a:xfrm>
          <a:prstGeom prst="rect">
            <a:avLst/>
          </a:prstGeom>
          <a:noFill/>
        </p:spPr>
        <p:txBody>
          <a:bodyPr wrap="square" lIns="45720" rIns="45720" tIns="18288" bIns="18288" anchor="t">
            <a:spAutoFit/>
          </a:bodyPr>
          <a:lstStyle/>
          <a:p>
            <a:pPr rtl="1" algn="ctr">
              <a:lnSpc>
                <a:spcPct val="100000"/>
              </a:lnSpc>
            </a:pPr>
            <a:r>
              <a:rPr sz="1900" b="1" lang="ar-MA">
                <a:solidFill>
                  <a:srgbClr val="0B2242"/>
                </a:solidFill>
                <a:latin typeface="Cairo"/>
                <a:cs typeface="Cairo"/>
              </a:rPr>
              <a:t>الكهرباء والنفط</a:t>
            </a:r>
          </a:p>
        </p:txBody>
      </p:sp>
      <p:sp>
        <p:nvSpPr>
          <p:cNvPr id="17" name="TextBox 16"/>
          <p:cNvSpPr txBox="1"/>
          <p:nvPr/>
        </p:nvSpPr>
        <p:spPr>
          <a:xfrm>
            <a:off x="3203448" y="3703320"/>
            <a:ext cx="2737104" cy="914400"/>
          </a:xfrm>
          <a:prstGeom prst="rect">
            <a:avLst/>
          </a:prstGeom>
          <a:noFill/>
        </p:spPr>
        <p:txBody>
          <a:bodyPr wrap="square" lIns="45720" rIns="45720" tIns="18288" bIns="18288" anchor="t">
            <a:spAutoFit/>
          </a:bodyPr>
          <a:lstStyle/>
          <a:p>
            <a:pPr rtl="1" algn="ctr">
              <a:lnSpc>
                <a:spcPct val="100000"/>
              </a:lnSpc>
            </a:pPr>
            <a:r>
              <a:rPr sz="1700" b="0" lang="ar-MA">
                <a:solidFill>
                  <a:srgbClr val="5B6675"/>
                </a:solidFill>
                <a:latin typeface="Cairo"/>
                <a:cs typeface="Cairo"/>
              </a:rPr>
              <a:t>الفولاذ والكيمياء والسيارات</a:t>
            </a:r>
          </a:p>
        </p:txBody>
      </p:sp>
      <p:sp>
        <p:nvSpPr>
          <p:cNvPr id="18" name="Rounded Rectangle 17"/>
          <p:cNvSpPr/>
          <p:nvPr/>
        </p:nvSpPr>
        <p:spPr>
          <a:xfrm>
            <a:off x="457199" y="1234440"/>
            <a:ext cx="2682240" cy="731520"/>
          </a:xfrm>
          <a:prstGeom prst="roundRect">
            <a:avLst>
              <a:gd name="adj" fmla="val 35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457199" y="1234440"/>
            <a:ext cx="2682240" cy="731520"/>
          </a:xfrm>
          <a:prstGeom prst="rect">
            <a:avLst/>
          </a:prstGeom>
          <a:noFill/>
        </p:spPr>
        <p:txBody>
          <a:bodyPr wrap="square" lIns="45720" rIns="45720" tIns="18288" bIns="18288" anchor="ctr">
            <a:spAutoFit/>
          </a:bodyPr>
          <a:lstStyle/>
          <a:p>
            <a:pPr rtl="1" algn="ctr">
              <a:lnSpc>
                <a:spcPct val="100000"/>
              </a:lnSpc>
            </a:pPr>
            <a:r>
              <a:rPr sz="2100" b="1" lang="ar-MA">
                <a:solidFill>
                  <a:srgbClr val="FFFFFF"/>
                </a:solidFill>
                <a:latin typeface="Cairo"/>
                <a:cs typeface="Cairo"/>
              </a:rPr>
              <a:t>النتيجة</a:t>
            </a:r>
          </a:p>
        </p:txBody>
      </p:sp>
      <p:sp>
        <p:nvSpPr>
          <p:cNvPr id="20" name="Rectangle 19"/>
          <p:cNvSpPr/>
          <p:nvPr/>
        </p:nvSpPr>
        <p:spPr>
          <a:xfrm>
            <a:off x="1784604" y="1965960"/>
            <a:ext cx="27432" cy="548640"/>
          </a:xfrm>
          <a:prstGeom prst="rect">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1661160" y="2377440"/>
            <a:ext cx="274320" cy="2743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Oval 21"/>
          <p:cNvSpPr/>
          <p:nvPr/>
        </p:nvSpPr>
        <p:spPr>
          <a:xfrm>
            <a:off x="1706880" y="2423160"/>
            <a:ext cx="182880" cy="182880"/>
          </a:xfrm>
          <a:prstGeom prst="ellipse">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429768" y="2743200"/>
            <a:ext cx="2737104" cy="868680"/>
          </a:xfrm>
          <a:prstGeom prst="rect">
            <a:avLst/>
          </a:prstGeom>
          <a:noFill/>
        </p:spPr>
        <p:txBody>
          <a:bodyPr wrap="square" lIns="45720" rIns="45720" tIns="18288" bIns="18288" anchor="t">
            <a:spAutoFit/>
          </a:bodyPr>
          <a:lstStyle/>
          <a:p>
            <a:pPr rtl="1" algn="ctr">
              <a:lnSpc>
                <a:spcPct val="100000"/>
              </a:lnSpc>
            </a:pPr>
            <a:r>
              <a:rPr sz="1900" b="1" lang="ar-MA">
                <a:solidFill>
                  <a:srgbClr val="0B2242"/>
                </a:solidFill>
                <a:latin typeface="Cairo"/>
                <a:cs typeface="Cairo"/>
              </a:rPr>
              <a:t>صناعات تجهيزية</a:t>
            </a:r>
          </a:p>
        </p:txBody>
      </p:sp>
      <p:sp>
        <p:nvSpPr>
          <p:cNvPr id="24" name="TextBox 23"/>
          <p:cNvSpPr txBox="1"/>
          <p:nvPr/>
        </p:nvSpPr>
        <p:spPr>
          <a:xfrm>
            <a:off x="429768" y="3703320"/>
            <a:ext cx="2737104" cy="914400"/>
          </a:xfrm>
          <a:prstGeom prst="rect">
            <a:avLst/>
          </a:prstGeom>
          <a:noFill/>
        </p:spPr>
        <p:txBody>
          <a:bodyPr wrap="square" lIns="45720" rIns="45720" tIns="18288" bIns="18288" anchor="t">
            <a:spAutoFit/>
          </a:bodyPr>
          <a:lstStyle/>
          <a:p>
            <a:pPr rtl="1" algn="ctr">
              <a:lnSpc>
                <a:spcPct val="100000"/>
              </a:lnSpc>
            </a:pPr>
            <a:r>
              <a:rPr sz="1700" b="0" lang="ar-MA">
                <a:solidFill>
                  <a:srgbClr val="5B6675"/>
                </a:solidFill>
                <a:latin typeface="Cairo"/>
                <a:cs typeface="Cairo"/>
              </a:rPr>
              <a:t>ميكانيك وفولاذ وكيماويات</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أربعة مجالات تتحول</a:t>
            </a:r>
          </a:p>
        </p:txBody>
      </p:sp>
      <p:sp>
        <p:nvSpPr>
          <p:cNvPr id="3" name="Rounded Rectangle 2"/>
          <p:cNvSpPr/>
          <p:nvPr/>
        </p:nvSpPr>
        <p:spPr>
          <a:xfrm>
            <a:off x="4654296" y="1097280"/>
            <a:ext cx="4078224" cy="1677923"/>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8622792" y="1097280"/>
            <a:ext cx="109728" cy="1677923"/>
          </a:xfrm>
          <a:prstGeom prst="rect">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4791456" y="1170432"/>
            <a:ext cx="3712464" cy="475488"/>
          </a:xfrm>
          <a:prstGeom prst="rect">
            <a:avLst/>
          </a:prstGeom>
          <a:noFill/>
        </p:spPr>
        <p:txBody>
          <a:bodyPr wrap="square" lIns="45720" rIns="45720" tIns="18288" bIns="18288" anchor="t">
            <a:spAutoFit/>
          </a:bodyPr>
          <a:lstStyle/>
          <a:p>
            <a:pPr rtl="1" algn="r">
              <a:lnSpc>
                <a:spcPct val="95000"/>
              </a:lnSpc>
            </a:pPr>
            <a:r>
              <a:rPr sz="2100" b="1" lang="ar-MA">
                <a:solidFill>
                  <a:srgbClr val="1F6F78"/>
                </a:solidFill>
                <a:latin typeface="Cairo"/>
                <a:cs typeface="Cairo"/>
              </a:rPr>
              <a:t>الصناعة</a:t>
            </a:r>
          </a:p>
        </p:txBody>
      </p:sp>
      <p:sp>
        <p:nvSpPr>
          <p:cNvPr id="6" name="TextBox 5"/>
          <p:cNvSpPr txBox="1"/>
          <p:nvPr/>
        </p:nvSpPr>
        <p:spPr>
          <a:xfrm>
            <a:off x="4791456" y="1645920"/>
            <a:ext cx="3712464"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a:t>
            </a:r>
          </a:p>
        </p:txBody>
      </p:sp>
      <p:sp>
        <p:nvSpPr>
          <p:cNvPr id="7" name="TextBox 6"/>
          <p:cNvSpPr txBox="1"/>
          <p:nvPr/>
        </p:nvSpPr>
        <p:spPr>
          <a:xfrm>
            <a:off x="4791456" y="2002536"/>
            <a:ext cx="3712464" cy="726947"/>
          </a:xfrm>
          <a:prstGeom prst="rect">
            <a:avLst/>
          </a:prstGeom>
          <a:noFill/>
        </p:spPr>
        <p:txBody>
          <a:bodyPr wrap="square" lIns="45720" rIns="45720" tIns="18288" bIns="18288" anchor="t">
            <a:spAutoFit/>
          </a:bodyPr>
          <a:lstStyle/>
          <a:p>
            <a:pPr rtl="1" algn="r">
              <a:lnSpc>
                <a:spcPct val="100000"/>
              </a:lnSpc>
            </a:pPr>
            <a:r>
              <a:rPr sz="1800" b="0" lang="ar-MA">
                <a:solidFill>
                  <a:srgbClr val="26303D"/>
                </a:solidFill>
                <a:latin typeface="Cairo"/>
                <a:cs typeface="Cairo"/>
              </a:rPr>
              <a:t>طاقة ومعادن ومراكز صناعية (منشستر)</a:t>
            </a:r>
          </a:p>
        </p:txBody>
      </p:sp>
      <p:sp>
        <p:nvSpPr>
          <p:cNvPr id="8" name="Rounded Rectangle 7"/>
          <p:cNvSpPr/>
          <p:nvPr/>
        </p:nvSpPr>
        <p:spPr>
          <a:xfrm>
            <a:off x="411479" y="1097280"/>
            <a:ext cx="4078224" cy="1677923"/>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4379976" y="1097280"/>
            <a:ext cx="109728" cy="1677923"/>
          </a:xfrm>
          <a:prstGeom prst="rect">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548639" y="1170432"/>
            <a:ext cx="3712464" cy="475488"/>
          </a:xfrm>
          <a:prstGeom prst="rect">
            <a:avLst/>
          </a:prstGeom>
          <a:noFill/>
        </p:spPr>
        <p:txBody>
          <a:bodyPr wrap="square" lIns="45720" rIns="45720" tIns="18288" bIns="18288" anchor="t">
            <a:spAutoFit/>
          </a:bodyPr>
          <a:lstStyle/>
          <a:p>
            <a:pPr rtl="1" algn="r">
              <a:lnSpc>
                <a:spcPct val="95000"/>
              </a:lnSpc>
            </a:pPr>
            <a:r>
              <a:rPr sz="2100" b="1" lang="ar-MA">
                <a:solidFill>
                  <a:srgbClr val="8C2F39"/>
                </a:solidFill>
                <a:latin typeface="Cairo"/>
                <a:cs typeface="Cairo"/>
              </a:rPr>
              <a:t>الفلاحة</a:t>
            </a:r>
          </a:p>
        </p:txBody>
      </p:sp>
      <p:sp>
        <p:nvSpPr>
          <p:cNvPr id="11" name="TextBox 10"/>
          <p:cNvSpPr txBox="1"/>
          <p:nvPr/>
        </p:nvSpPr>
        <p:spPr>
          <a:xfrm>
            <a:off x="548639" y="1645920"/>
            <a:ext cx="3712464"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a:t>
            </a:r>
          </a:p>
        </p:txBody>
      </p:sp>
      <p:sp>
        <p:nvSpPr>
          <p:cNvPr id="12" name="TextBox 11"/>
          <p:cNvSpPr txBox="1"/>
          <p:nvPr/>
        </p:nvSpPr>
        <p:spPr>
          <a:xfrm>
            <a:off x="548639" y="2002536"/>
            <a:ext cx="3712464" cy="726947"/>
          </a:xfrm>
          <a:prstGeom prst="rect">
            <a:avLst/>
          </a:prstGeom>
          <a:noFill/>
        </p:spPr>
        <p:txBody>
          <a:bodyPr wrap="square" lIns="45720" rIns="45720" tIns="18288" bIns="18288" anchor="t">
            <a:spAutoFit/>
          </a:bodyPr>
          <a:lstStyle/>
          <a:p>
            <a:pPr rtl="1" algn="r">
              <a:lnSpc>
                <a:spcPct val="100000"/>
              </a:lnSpc>
            </a:pPr>
            <a:r>
              <a:rPr sz="1800" b="0" lang="ar-MA">
                <a:solidFill>
                  <a:srgbClr val="26303D"/>
                </a:solidFill>
                <a:latin typeface="Cairo"/>
                <a:cs typeface="Cairo"/>
              </a:rPr>
              <a:t>مكننة، أسمدة، دورة زراعية، تسويق</a:t>
            </a:r>
          </a:p>
        </p:txBody>
      </p:sp>
      <p:sp>
        <p:nvSpPr>
          <p:cNvPr id="13" name="Rounded Rectangle 12"/>
          <p:cNvSpPr/>
          <p:nvPr/>
        </p:nvSpPr>
        <p:spPr>
          <a:xfrm>
            <a:off x="4654296" y="2939796"/>
            <a:ext cx="4078224" cy="1677923"/>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ectangle 13"/>
          <p:cNvSpPr/>
          <p:nvPr/>
        </p:nvSpPr>
        <p:spPr>
          <a:xfrm>
            <a:off x="8622792" y="2939796"/>
            <a:ext cx="109728" cy="1677923"/>
          </a:xfrm>
          <a:prstGeom prst="rect">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4791456" y="3012948"/>
            <a:ext cx="3712464" cy="475488"/>
          </a:xfrm>
          <a:prstGeom prst="rect">
            <a:avLst/>
          </a:prstGeom>
          <a:noFill/>
        </p:spPr>
        <p:txBody>
          <a:bodyPr wrap="square" lIns="45720" rIns="45720" tIns="18288" bIns="18288" anchor="t">
            <a:spAutoFit/>
          </a:bodyPr>
          <a:lstStyle/>
          <a:p>
            <a:pPr rtl="1" algn="r">
              <a:lnSpc>
                <a:spcPct val="95000"/>
              </a:lnSpc>
            </a:pPr>
            <a:r>
              <a:rPr sz="2100" b="1" lang="ar-MA">
                <a:solidFill>
                  <a:srgbClr val="4F7A3A"/>
                </a:solidFill>
                <a:latin typeface="Cairo"/>
                <a:cs typeface="Cairo"/>
              </a:rPr>
              <a:t>التجارة</a:t>
            </a:r>
          </a:p>
        </p:txBody>
      </p:sp>
      <p:sp>
        <p:nvSpPr>
          <p:cNvPr id="16" name="TextBox 15"/>
          <p:cNvSpPr txBox="1"/>
          <p:nvPr/>
        </p:nvSpPr>
        <p:spPr>
          <a:xfrm>
            <a:off x="4791456" y="3488436"/>
            <a:ext cx="3712464"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a:t>
            </a:r>
          </a:p>
        </p:txBody>
      </p:sp>
      <p:sp>
        <p:nvSpPr>
          <p:cNvPr id="17" name="TextBox 16"/>
          <p:cNvSpPr txBox="1"/>
          <p:nvPr/>
        </p:nvSpPr>
        <p:spPr>
          <a:xfrm>
            <a:off x="4791456" y="3845052"/>
            <a:ext cx="3712464" cy="726947"/>
          </a:xfrm>
          <a:prstGeom prst="rect">
            <a:avLst/>
          </a:prstGeom>
          <a:noFill/>
        </p:spPr>
        <p:txBody>
          <a:bodyPr wrap="square" lIns="45720" rIns="45720" tIns="18288" bIns="18288" anchor="t">
            <a:spAutoFit/>
          </a:bodyPr>
          <a:lstStyle/>
          <a:p>
            <a:pPr rtl="1" algn="r">
              <a:lnSpc>
                <a:spcPct val="100000"/>
              </a:lnSpc>
            </a:pPr>
            <a:r>
              <a:rPr sz="1800" b="0" lang="ar-MA">
                <a:solidFill>
                  <a:srgbClr val="26303D"/>
                </a:solidFill>
                <a:latin typeface="Cairo"/>
                <a:cs typeface="Cairo"/>
              </a:rPr>
              <a:t>تبادل حر، متاجر كبرى، إشهار</a:t>
            </a:r>
          </a:p>
        </p:txBody>
      </p:sp>
      <p:sp>
        <p:nvSpPr>
          <p:cNvPr id="18" name="Rounded Rectangle 17"/>
          <p:cNvSpPr/>
          <p:nvPr/>
        </p:nvSpPr>
        <p:spPr>
          <a:xfrm>
            <a:off x="411479" y="2939796"/>
            <a:ext cx="4078224" cy="1677923"/>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Rectangle 18"/>
          <p:cNvSpPr/>
          <p:nvPr/>
        </p:nvSpPr>
        <p:spPr>
          <a:xfrm>
            <a:off x="4379976" y="2939796"/>
            <a:ext cx="109728" cy="1677923"/>
          </a:xfrm>
          <a:prstGeom prst="rect">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548639" y="3012948"/>
            <a:ext cx="3712464" cy="475488"/>
          </a:xfrm>
          <a:prstGeom prst="rect">
            <a:avLst/>
          </a:prstGeom>
          <a:noFill/>
        </p:spPr>
        <p:txBody>
          <a:bodyPr wrap="square" lIns="45720" rIns="45720" tIns="18288" bIns="18288" anchor="t">
            <a:spAutoFit/>
          </a:bodyPr>
          <a:lstStyle/>
          <a:p>
            <a:pPr rtl="1" algn="r">
              <a:lnSpc>
                <a:spcPct val="95000"/>
              </a:lnSpc>
            </a:pPr>
            <a:r>
              <a:rPr sz="2100" b="1" lang="ar-MA">
                <a:solidFill>
                  <a:srgbClr val="B06A1E"/>
                </a:solidFill>
                <a:latin typeface="Cairo"/>
                <a:cs typeface="Cairo"/>
              </a:rPr>
              <a:t>المال</a:t>
            </a:r>
          </a:p>
        </p:txBody>
      </p:sp>
      <p:sp>
        <p:nvSpPr>
          <p:cNvPr id="21" name="TextBox 20"/>
          <p:cNvSpPr txBox="1"/>
          <p:nvPr/>
        </p:nvSpPr>
        <p:spPr>
          <a:xfrm>
            <a:off x="548639" y="3488436"/>
            <a:ext cx="3712464"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a:t>
            </a:r>
          </a:p>
        </p:txBody>
      </p:sp>
      <p:sp>
        <p:nvSpPr>
          <p:cNvPr id="22" name="TextBox 21"/>
          <p:cNvSpPr txBox="1"/>
          <p:nvPr/>
        </p:nvSpPr>
        <p:spPr>
          <a:xfrm>
            <a:off x="548639" y="3845052"/>
            <a:ext cx="3712464" cy="726947"/>
          </a:xfrm>
          <a:prstGeom prst="rect">
            <a:avLst/>
          </a:prstGeom>
          <a:noFill/>
        </p:spPr>
        <p:txBody>
          <a:bodyPr wrap="square" lIns="45720" rIns="45720" tIns="18288" bIns="18288" anchor="t">
            <a:spAutoFit/>
          </a:bodyPr>
          <a:lstStyle/>
          <a:p>
            <a:pPr rtl="1" algn="r">
              <a:lnSpc>
                <a:spcPct val="100000"/>
              </a:lnSpc>
            </a:pPr>
            <a:r>
              <a:rPr sz="1800" b="0" lang="ar-MA">
                <a:solidFill>
                  <a:srgbClr val="26303D"/>
                </a:solidFill>
                <a:latin typeface="Cairo"/>
                <a:cs typeface="Cairo"/>
              </a:rPr>
              <a:t>أبناك تستثمر، أسهم، بورصات</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وقود المحرك: ثورة الصناعة والفلاحة</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qarn19-03.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400" b="1" lang="ar-MA">
                <a:solidFill>
                  <a:srgbClr val="0B2242"/>
                </a:solidFill>
                <a:latin typeface="Cairo"/>
                <a:cs typeface="Cairo"/>
              </a:rPr>
              <a:t>I. مظاهر وعوامل التحول الاقتصادية المعززة للرأسمالية</a:t>
            </a:r>
          </a:p>
          <a:p>
            <a:pPr rtl="1" algn="r">
              <a:buNone/>
              <a:spcAft>
                <a:spcPts val="600"/>
              </a:spcAft>
            </a:pPr>
            <a:r>
              <a:rPr sz="2400" b="1" lang="ar-MA">
                <a:solidFill>
                  <a:srgbClr val="0B2242"/>
                </a:solidFill>
                <a:latin typeface="Cairo"/>
                <a:cs typeface="Cairo"/>
              </a:rPr>
              <a:t>1- مظاهر التحول الاقتصادي</a:t>
            </a:r>
          </a:p>
          <a:p>
            <a:pPr rtl="1" algn="r">
              <a:buNone/>
              <a:spcAft>
                <a:spcPts val="600"/>
              </a:spcAft>
            </a:pPr>
            <a:r>
              <a:rPr sz="2400" b="1" lang="ar-MA">
                <a:solidFill>
                  <a:srgbClr val="0B2242"/>
                </a:solidFill>
                <a:latin typeface="Cairo"/>
                <a:cs typeface="Cairo"/>
              </a:rPr>
              <a:t>أ- في المجال الصناعي: تطور الإنتاج الصناعي</a:t>
            </a:r>
          </a:p>
          <a:p>
            <a:pPr rtl="1" algn="r">
              <a:buNone/>
              <a:spcAft>
                <a:spcPts val="600"/>
              </a:spcAft>
            </a:pPr>
            <a:r>
              <a:rPr sz="2400" b="0" lang="ar-MA">
                <a:latin typeface="Cairo"/>
                <a:cs typeface="Cairo"/>
              </a:rPr>
              <a:t>• عرف القرن 19م ثلاث ثورات صناعية طورت بشكل تدريجي قطاع الطاقة (الفحم - الكهرباء - النفط) وقطاع الصناعات</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الاستهلاكية (النسيج، السيارات) ثم قطاع الصناعات التجهيزية (الصناعات الميكانيكية، صناعات الفولاذ والصناعات الكيماوية).</a:t>
            </a:r>
          </a:p>
          <a:p>
            <a:pPr rtl="1" algn="r">
              <a:buNone/>
              <a:spcAft>
                <a:spcPts val="600"/>
              </a:spcAft>
            </a:pPr>
            <a:r>
              <a:rPr sz="2600" b="0" lang="ar-MA">
                <a:latin typeface="Cairo"/>
                <a:cs typeface="Cairo"/>
              </a:rPr>
              <a:t>• سجل القرن 19م تزايدا واضحا في إنتاج الطاقة والمعادن مما طور الصناعة.</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ازدياد مساهمة الدول الأوروبية في الإنتاج الصناعي العالمي وازدياد مساهمة الصناعة في الناتج الداخلي الخام للدول الرأسمالية.</a:t>
            </a:r>
          </a:p>
          <a:p>
            <a:pPr rtl="1" algn="r">
              <a:buNone/>
              <a:spcAft>
                <a:spcPts val="600"/>
              </a:spcAft>
            </a:pPr>
            <a:r>
              <a:rPr sz="2600" b="0" lang="ar-MA">
                <a:latin typeface="Cairo"/>
                <a:cs typeface="Cairo"/>
              </a:rPr>
              <a:t>• ظهرت بأوروبا مراكز صناعية ومدن كبرى بالقرب من المناجم والموانئ ومصادر الطاقة (مدينة منشستر).</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تنظيم عملية الإنتاج داخل الوحدة الصناعية.</a:t>
            </a:r>
          </a:p>
          <a:p>
            <a:pPr rtl="1" algn="r">
              <a:buNone/>
              <a:spcAft>
                <a:spcPts val="600"/>
              </a:spcAft>
            </a:pPr>
            <a:r>
              <a:rPr sz="2600" b="1" lang="ar-MA">
                <a:solidFill>
                  <a:srgbClr val="0B2242"/>
                </a:solidFill>
                <a:latin typeface="Cairo"/>
                <a:cs typeface="Cairo"/>
              </a:rPr>
              <a:t>ب- في المجال الفلاحي</a:t>
            </a:r>
          </a:p>
          <a:p>
            <a:pPr rtl="1" algn="r">
              <a:buNone/>
              <a:spcAft>
                <a:spcPts val="600"/>
              </a:spcAft>
            </a:pPr>
            <a:r>
              <a:rPr sz="2600" b="0" lang="ar-MA">
                <a:latin typeface="Cairo"/>
                <a:cs typeface="Cairo"/>
              </a:rPr>
              <a:t>حصل تطور هام بالمجال الفلاحي بفعل:</a:t>
            </a:r>
          </a:p>
          <a:p>
            <a:pPr rtl="1" algn="r">
              <a:buNone/>
              <a:spcAft>
                <a:spcPts val="600"/>
              </a:spcAft>
            </a:pPr>
            <a:r>
              <a:rPr sz="2600" b="0" lang="ar-MA">
                <a:latin typeface="Cairo"/>
                <a:cs typeface="Cairo"/>
              </a:rPr>
              <a:t>• تدبير المياه وتطوير تقنيات الري (السدود، القنوات).</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استعمال الأسمدة الكيماوية.</a:t>
            </a:r>
          </a:p>
          <a:p>
            <a:pPr rtl="1" algn="r">
              <a:buNone/>
              <a:spcAft>
                <a:spcPts val="600"/>
              </a:spcAft>
            </a:pPr>
            <a:r>
              <a:rPr sz="2600" b="0" lang="ar-MA">
                <a:latin typeface="Cairo"/>
                <a:cs typeface="Cairo"/>
              </a:rPr>
              <a:t>• اعتماد المكننة.</a:t>
            </a:r>
          </a:p>
          <a:p>
            <a:pPr rtl="1" algn="r">
              <a:buNone/>
              <a:spcAft>
                <a:spcPts val="600"/>
              </a:spcAft>
            </a:pPr>
            <a:r>
              <a:rPr sz="2600" b="0" lang="ar-MA">
                <a:latin typeface="Cairo"/>
                <a:cs typeface="Cairo"/>
              </a:rPr>
              <a:t>• استعمال تقنيات فلاحية جديدة (التهجين، قوانين ماندل).</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التخلي عن نظام استراحة الأرض في مقابل الدورة الزراعية.</a:t>
            </a:r>
          </a:p>
          <a:p>
            <a:pPr rtl="1" algn="r">
              <a:buNone/>
              <a:spcAft>
                <a:spcPts val="600"/>
              </a:spcAft>
            </a:pPr>
            <a:r>
              <a:rPr sz="2600" b="0" lang="ar-MA">
                <a:latin typeface="Cairo"/>
                <a:cs typeface="Cairo"/>
              </a:rPr>
              <a:t>• صارت الفلاحة تسويقية.</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اعتماد التنظيم الرأسمالي في الفلاحة والارتباط بالسوق والصناعة.</a:t>
            </a:r>
          </a:p>
          <a:p>
            <a:pPr rtl="1" algn="r">
              <a:buNone/>
              <a:spcAft>
                <a:spcPts val="600"/>
              </a:spcAft>
            </a:pPr>
            <a:r>
              <a:rPr sz="2600" b="1" lang="ar-MA">
                <a:solidFill>
                  <a:srgbClr val="0B2242"/>
                </a:solidFill>
                <a:latin typeface="Cairo"/>
                <a:cs typeface="Cairo"/>
              </a:rPr>
              <a:t>ج- في المجال التجاري</a:t>
            </a:r>
          </a:p>
          <a:p>
            <a:pPr rtl="1" algn="r">
              <a:buNone/>
              <a:spcAft>
                <a:spcPts val="600"/>
              </a:spcAft>
            </a:pPr>
            <a:r>
              <a:rPr sz="2600" b="0" lang="ar-MA">
                <a:latin typeface="Cairo"/>
                <a:cs typeface="Cairo"/>
              </a:rPr>
              <a:t>• حدوث رواج تجاري مهم للتجارة الخارجية.</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اعتماد نظام التبادل الحر.</a:t>
            </a:r>
          </a:p>
          <a:p>
            <a:pPr rtl="1" algn="r">
              <a:buNone/>
              <a:spcAft>
                <a:spcPts val="600"/>
              </a:spcAft>
            </a:pPr>
            <a:r>
              <a:rPr sz="2600" b="0" lang="ar-MA">
                <a:latin typeface="Cairo"/>
                <a:cs typeface="Cairo"/>
              </a:rPr>
              <a:t>• أصبحت العلاقات بين البلدان الرأسمالية نفعية أي الأطراف تخدم المركز.</a:t>
            </a:r>
          </a:p>
          <a:p>
            <a:pPr rtl="1" algn="r">
              <a:buNone/>
              <a:spcAft>
                <a:spcPts val="600"/>
              </a:spcAft>
            </a:pPr>
            <a:r>
              <a:rPr sz="2600" b="0" lang="ar-MA">
                <a:latin typeface="Cairo"/>
                <a:cs typeface="Cairo"/>
              </a:rPr>
              <a:t>• ظهور متاجر كبرى عصرية.</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حدوث رواج كبير للتجارة الداخلية.</a:t>
            </a:r>
          </a:p>
          <a:p>
            <a:pPr rtl="1" algn="r">
              <a:buNone/>
              <a:spcAft>
                <a:spcPts val="600"/>
              </a:spcAft>
            </a:pPr>
            <a:r>
              <a:rPr sz="2600" b="0" lang="ar-MA">
                <a:latin typeface="Cairo"/>
                <a:cs typeface="Cairo"/>
              </a:rPr>
              <a:t>• اعتمدت المبادلات التجارية طرقا وأساليب عصرية جديدة كالأسعار المحددة والماركات المسجلة والإشهار.</a:t>
            </a:r>
          </a:p>
          <a:p>
            <a:pPr rtl="1" algn="r">
              <a:buNone/>
              <a:spcAft>
                <a:spcPts val="600"/>
              </a:spcAft>
            </a:pPr>
            <a:r>
              <a:rPr sz="2600" b="0" lang="ar-MA">
                <a:latin typeface="Cairo"/>
                <a:cs typeface="Cairo"/>
              </a:rPr>
              <a:t>• تطور التجارة البعيدة المدى.</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400" b="1" lang="ar-MA">
                <a:solidFill>
                  <a:srgbClr val="0B2242"/>
                </a:solidFill>
                <a:latin typeface="Cairo"/>
                <a:cs typeface="Cairo"/>
              </a:rPr>
              <a:t>د- في المجال المالي</a:t>
            </a:r>
          </a:p>
          <a:p>
            <a:pPr rtl="1" algn="r">
              <a:buNone/>
              <a:spcAft>
                <a:spcPts val="600"/>
              </a:spcAft>
            </a:pPr>
            <a:r>
              <a:rPr sz="2400" b="0" lang="ar-MA">
                <a:latin typeface="Cairo"/>
                <a:cs typeface="Cairo"/>
              </a:rPr>
              <a:t>زادت أهمية الأبناك وتحولت وظيفتها من الادخار إلى الاستثمار وظهرت شركات الأسهم المجهولة الاسم فسهلت الاستثمار وزاد تأثير البورصات وشركات التملك الهولدينغ فتحولت الرأسمالية تدريجيا من رأسمالية صناعية إلى رأسمالية مالية.</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01"/>
          </p:nvPr>
        </p:nvSpPr>
        <p:spPr/>
        <p:txBody>
          <a:bodyPr wrap="square"/>
          <a:lstStyle/>
          <a:p>
            <a:pPr rtl="1" algn="r">
              <a:buNone/>
              <a:spcAft>
                <a:spcPts val="600"/>
              </a:spcAft>
            </a:pPr>
            <a:r>
              <a:rPr sz="9600" b="0" lang="ar-MA">
                <a:latin typeface="Cairo"/>
                <a:cs typeface="Cairo"/>
              </a:rPr>
              <a:t>2</a:t>
            </a:r>
          </a:p>
        </p:txBody>
      </p:sp>
      <p:sp>
        <p:nvSpPr>
          <p:cNvPr id="3" name="Title 2"/>
          <p:cNvSpPr>
            <a:spLocks noGrp="1"/>
          </p:cNvSpPr>
          <p:nvPr>
            <p:ph type="title" idx="102"/>
          </p:nvPr>
        </p:nvSpPr>
        <p:spPr/>
        <p:txBody>
          <a:bodyPr wrap="square"/>
          <a:lstStyle/>
          <a:p>
            <a:pPr rtl="1" algn="r">
              <a:buNone/>
              <a:spcAft>
                <a:spcPts val="600"/>
              </a:spcAft>
            </a:pPr>
            <a:r>
              <a:rPr sz="4000" b="0" lang="ar-MA">
                <a:latin typeface="Cairo"/>
                <a:cs typeface="Cairo"/>
              </a:rPr>
              <a:t>المحور الثاني: العوامل المفسّرة</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لماذا تقوّت الرأسمالية؟</a:t>
            </a:r>
          </a:p>
        </p:txBody>
      </p:sp>
      <p:sp>
        <p:nvSpPr>
          <p:cNvPr id="3" name="Rounded Rectangle 2"/>
          <p:cNvSpPr/>
          <p:nvPr/>
        </p:nvSpPr>
        <p:spPr>
          <a:xfrm>
            <a:off x="4663440" y="1097280"/>
            <a:ext cx="4069080" cy="1668779"/>
          </a:xfrm>
          <a:prstGeom prst="roundRect">
            <a:avLst>
              <a:gd name="adj" fmla="val 12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Oval 3"/>
          <p:cNvSpPr/>
          <p:nvPr/>
        </p:nvSpPr>
        <p:spPr>
          <a:xfrm>
            <a:off x="8069580" y="125730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1F6F78"/>
                </a:solidFill>
                <a:latin typeface="Cairo"/>
                <a:cs typeface="Cairo"/>
              </a:rPr>
              <a:t>1</a:t>
            </a:r>
          </a:p>
        </p:txBody>
      </p:sp>
      <p:sp>
        <p:nvSpPr>
          <p:cNvPr id="5" name="TextBox 4"/>
          <p:cNvSpPr txBox="1"/>
          <p:nvPr/>
        </p:nvSpPr>
        <p:spPr>
          <a:xfrm>
            <a:off x="4846320" y="1234439"/>
            <a:ext cx="3246120" cy="594360"/>
          </a:xfrm>
          <a:prstGeom prst="rect">
            <a:avLst/>
          </a:prstGeom>
          <a:noFill/>
        </p:spPr>
        <p:txBody>
          <a:bodyPr wrap="square" lIns="45720" rIns="45720" tIns="18288" bIns="18288" anchor="t">
            <a:spAutoFit/>
          </a:bodyPr>
          <a:lstStyle/>
          <a:p>
            <a:pPr rtl="1" algn="r">
              <a:lnSpc>
                <a:spcPct val="100000"/>
              </a:lnSpc>
            </a:pPr>
            <a:r>
              <a:rPr sz="2400" b="1" lang="ar-MA">
                <a:solidFill>
                  <a:srgbClr val="FFFFFF"/>
                </a:solidFill>
                <a:latin typeface="Cairo"/>
                <a:cs typeface="Cairo"/>
              </a:rPr>
              <a:t>العلم والتقنية</a:t>
            </a:r>
          </a:p>
        </p:txBody>
      </p:sp>
      <p:sp>
        <p:nvSpPr>
          <p:cNvPr id="6" name="TextBox 5"/>
          <p:cNvSpPr txBox="1"/>
          <p:nvPr/>
        </p:nvSpPr>
        <p:spPr>
          <a:xfrm>
            <a:off x="4846320" y="192024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الكيمياء، بيسمر، قاطرة ستيفنسن</a:t>
            </a:r>
          </a:p>
        </p:txBody>
      </p:sp>
      <p:sp>
        <p:nvSpPr>
          <p:cNvPr id="7" name="Rounded Rectangle 6"/>
          <p:cNvSpPr/>
          <p:nvPr/>
        </p:nvSpPr>
        <p:spPr>
          <a:xfrm>
            <a:off x="411479" y="1097280"/>
            <a:ext cx="4069080" cy="1668779"/>
          </a:xfrm>
          <a:prstGeom prst="roundRect">
            <a:avLst>
              <a:gd name="adj" fmla="val 12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3817619" y="125730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8C2F39"/>
                </a:solidFill>
                <a:latin typeface="Cairo"/>
                <a:cs typeface="Cairo"/>
              </a:rPr>
              <a:t>2</a:t>
            </a:r>
          </a:p>
        </p:txBody>
      </p:sp>
      <p:sp>
        <p:nvSpPr>
          <p:cNvPr id="9" name="TextBox 8"/>
          <p:cNvSpPr txBox="1"/>
          <p:nvPr/>
        </p:nvSpPr>
        <p:spPr>
          <a:xfrm>
            <a:off x="594359" y="1234439"/>
            <a:ext cx="3246120" cy="594360"/>
          </a:xfrm>
          <a:prstGeom prst="rect">
            <a:avLst/>
          </a:prstGeom>
          <a:noFill/>
        </p:spPr>
        <p:txBody>
          <a:bodyPr wrap="square" lIns="45720" rIns="45720" tIns="18288" bIns="18288" anchor="t">
            <a:spAutoFit/>
          </a:bodyPr>
          <a:lstStyle/>
          <a:p>
            <a:pPr rtl="1" algn="r">
              <a:lnSpc>
                <a:spcPct val="100000"/>
              </a:lnSpc>
            </a:pPr>
            <a:r>
              <a:rPr sz="3000" b="1" lang="ar-MA">
                <a:solidFill>
                  <a:srgbClr val="FFFFFF"/>
                </a:solidFill>
                <a:latin typeface="Cairo"/>
                <a:cs typeface="Cairo"/>
              </a:rPr>
              <a:t>التنظيم</a:t>
            </a:r>
          </a:p>
        </p:txBody>
      </p:sp>
      <p:sp>
        <p:nvSpPr>
          <p:cNvPr id="10" name="TextBox 9"/>
          <p:cNvSpPr txBox="1"/>
          <p:nvPr/>
        </p:nvSpPr>
        <p:spPr>
          <a:xfrm>
            <a:off x="594359" y="192024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العرض والطلب والمنافسة</a:t>
            </a:r>
          </a:p>
        </p:txBody>
      </p:sp>
      <p:sp>
        <p:nvSpPr>
          <p:cNvPr id="11" name="Rounded Rectangle 10"/>
          <p:cNvSpPr/>
          <p:nvPr/>
        </p:nvSpPr>
        <p:spPr>
          <a:xfrm>
            <a:off x="4663440" y="2948939"/>
            <a:ext cx="4069080" cy="1668779"/>
          </a:xfrm>
          <a:prstGeom prst="roundRect">
            <a:avLst>
              <a:gd name="adj" fmla="val 12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8069580" y="310896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4F7A3A"/>
                </a:solidFill>
                <a:latin typeface="Cairo"/>
                <a:cs typeface="Cairo"/>
              </a:rPr>
              <a:t>3</a:t>
            </a:r>
          </a:p>
        </p:txBody>
      </p:sp>
      <p:sp>
        <p:nvSpPr>
          <p:cNvPr id="13" name="TextBox 12"/>
          <p:cNvSpPr txBox="1"/>
          <p:nvPr/>
        </p:nvSpPr>
        <p:spPr>
          <a:xfrm>
            <a:off x="4846320" y="3086099"/>
            <a:ext cx="3246120" cy="594360"/>
          </a:xfrm>
          <a:prstGeom prst="rect">
            <a:avLst/>
          </a:prstGeom>
          <a:noFill/>
        </p:spPr>
        <p:txBody>
          <a:bodyPr wrap="square" lIns="45720" rIns="45720" tIns="18288" bIns="18288" anchor="t">
            <a:spAutoFit/>
          </a:bodyPr>
          <a:lstStyle/>
          <a:p>
            <a:pPr rtl="1" algn="r">
              <a:lnSpc>
                <a:spcPct val="100000"/>
              </a:lnSpc>
            </a:pPr>
            <a:r>
              <a:rPr sz="3000" b="1" lang="ar-MA">
                <a:solidFill>
                  <a:srgbClr val="FFFFFF"/>
                </a:solidFill>
                <a:latin typeface="Cairo"/>
                <a:cs typeface="Cairo"/>
              </a:rPr>
              <a:t>المواصلات</a:t>
            </a:r>
          </a:p>
        </p:txBody>
      </p:sp>
      <p:sp>
        <p:nvSpPr>
          <p:cNvPr id="14" name="TextBox 13"/>
          <p:cNvSpPr txBox="1"/>
          <p:nvPr/>
        </p:nvSpPr>
        <p:spPr>
          <a:xfrm>
            <a:off x="4846320" y="377190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سكك، بواخر، قنوات بحرية</a:t>
            </a:r>
          </a:p>
        </p:txBody>
      </p:sp>
      <p:sp>
        <p:nvSpPr>
          <p:cNvPr id="15" name="Rounded Rectangle 14"/>
          <p:cNvSpPr/>
          <p:nvPr/>
        </p:nvSpPr>
        <p:spPr>
          <a:xfrm>
            <a:off x="411479" y="2948939"/>
            <a:ext cx="4069080" cy="1668779"/>
          </a:xfrm>
          <a:prstGeom prst="roundRect">
            <a:avLst>
              <a:gd name="adj" fmla="val 12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Oval 15"/>
          <p:cNvSpPr/>
          <p:nvPr/>
        </p:nvSpPr>
        <p:spPr>
          <a:xfrm>
            <a:off x="3817619" y="310896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B06A1E"/>
                </a:solidFill>
                <a:latin typeface="Cairo"/>
                <a:cs typeface="Cairo"/>
              </a:rPr>
              <a:t>4</a:t>
            </a:r>
          </a:p>
        </p:txBody>
      </p:sp>
      <p:sp>
        <p:nvSpPr>
          <p:cNvPr id="17" name="TextBox 16"/>
          <p:cNvSpPr txBox="1"/>
          <p:nvPr/>
        </p:nvSpPr>
        <p:spPr>
          <a:xfrm>
            <a:off x="594359" y="3086099"/>
            <a:ext cx="3246120" cy="594360"/>
          </a:xfrm>
          <a:prstGeom prst="rect">
            <a:avLst/>
          </a:prstGeom>
          <a:noFill/>
        </p:spPr>
        <p:txBody>
          <a:bodyPr wrap="square" lIns="45720" rIns="45720" tIns="18288" bIns="18288" anchor="t">
            <a:spAutoFit/>
          </a:bodyPr>
          <a:lstStyle/>
          <a:p>
            <a:pPr rtl="1" algn="r">
              <a:lnSpc>
                <a:spcPct val="100000"/>
              </a:lnSpc>
            </a:pPr>
            <a:r>
              <a:rPr sz="3000" b="1" lang="ar-MA">
                <a:solidFill>
                  <a:srgbClr val="FFFFFF"/>
                </a:solidFill>
                <a:latin typeface="Cairo"/>
                <a:cs typeface="Cairo"/>
              </a:rPr>
              <a:t>فاعلون جدد</a:t>
            </a:r>
          </a:p>
        </p:txBody>
      </p:sp>
      <p:sp>
        <p:nvSpPr>
          <p:cNvPr id="18" name="TextBox 17"/>
          <p:cNvSpPr txBox="1"/>
          <p:nvPr/>
        </p:nvSpPr>
        <p:spPr>
          <a:xfrm>
            <a:off x="594359" y="377190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شركات مساهمة، عائلات، أبناك</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شرايين الإمبراطورية: ثورة المواصلات</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qarn19-04.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قواعد اللعبة: الليبرالية الاقتصادية</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qarn19-05.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التنظيم الجديد يحلّ محل القديم</a:t>
            </a:r>
          </a:p>
        </p:txBody>
      </p:sp>
      <p:sp>
        <p:nvSpPr>
          <p:cNvPr id="3" name="Rounded Rectangle 2"/>
          <p:cNvSpPr/>
          <p:nvPr/>
        </p:nvSpPr>
        <p:spPr>
          <a:xfrm>
            <a:off x="5212080" y="1097280"/>
            <a:ext cx="3520440" cy="1075943"/>
          </a:xfrm>
          <a:prstGeom prst="roundRect">
            <a:avLst>
              <a:gd name="adj" fmla="val 15000"/>
            </a:avLst>
          </a:prstGeom>
          <a:solidFill>
            <a:srgbClr val="FFFFFF"/>
          </a:solidFill>
          <a:ln w="15875">
            <a:solidFill>
              <a:srgbClr val="1F6F7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7406640" y="1097280"/>
            <a:ext cx="1325880" cy="1075943"/>
          </a:xfrm>
          <a:prstGeom prst="roundRect">
            <a:avLst>
              <a:gd name="adj" fmla="val 15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7406640" y="1097280"/>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قبل</a:t>
            </a:r>
          </a:p>
        </p:txBody>
      </p:sp>
      <p:sp>
        <p:nvSpPr>
          <p:cNvPr id="6" name="TextBox 5"/>
          <p:cNvSpPr txBox="1"/>
          <p:nvPr/>
        </p:nvSpPr>
        <p:spPr>
          <a:xfrm>
            <a:off x="5303520" y="1097280"/>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المانفكتورات (نظام المشاغل)</a:t>
            </a:r>
          </a:p>
        </p:txBody>
      </p:sp>
      <p:sp>
        <p:nvSpPr>
          <p:cNvPr id="7" name="Rounded Rectangle 6"/>
          <p:cNvSpPr/>
          <p:nvPr/>
        </p:nvSpPr>
        <p:spPr>
          <a:xfrm>
            <a:off x="411480" y="1097280"/>
            <a:ext cx="3520440" cy="1075943"/>
          </a:xfrm>
          <a:prstGeom prst="roundRect">
            <a:avLst>
              <a:gd name="adj" fmla="val 15000"/>
            </a:avLst>
          </a:prstGeom>
          <a:solidFill>
            <a:srgbClr val="FFFFFF"/>
          </a:solidFill>
          <a:ln w="15875">
            <a:solidFill>
              <a:srgbClr val="8C2F3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ounded Rectangle 7"/>
          <p:cNvSpPr/>
          <p:nvPr/>
        </p:nvSpPr>
        <p:spPr>
          <a:xfrm>
            <a:off x="2606039" y="1097280"/>
            <a:ext cx="1325880" cy="1075943"/>
          </a:xfrm>
          <a:prstGeom prst="roundRect">
            <a:avLst>
              <a:gd name="adj" fmla="val 15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2606039" y="1097280"/>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بعد</a:t>
            </a:r>
          </a:p>
        </p:txBody>
      </p:sp>
      <p:sp>
        <p:nvSpPr>
          <p:cNvPr id="10" name="TextBox 9"/>
          <p:cNvSpPr txBox="1"/>
          <p:nvPr/>
        </p:nvSpPr>
        <p:spPr>
          <a:xfrm>
            <a:off x="502920" y="1097280"/>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المصنع العصري</a:t>
            </a:r>
          </a:p>
        </p:txBody>
      </p:sp>
      <p:sp>
        <p:nvSpPr>
          <p:cNvPr id="11" name="Oval 10"/>
          <p:cNvSpPr/>
          <p:nvPr/>
        </p:nvSpPr>
        <p:spPr>
          <a:xfrm>
            <a:off x="4288536" y="1351787"/>
            <a:ext cx="566928" cy="566928"/>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a:t>
            </a:r>
          </a:p>
        </p:txBody>
      </p:sp>
      <p:sp>
        <p:nvSpPr>
          <p:cNvPr id="12" name="Rounded Rectangle 11"/>
          <p:cNvSpPr/>
          <p:nvPr/>
        </p:nvSpPr>
        <p:spPr>
          <a:xfrm>
            <a:off x="5212080" y="2319527"/>
            <a:ext cx="3520440" cy="1075943"/>
          </a:xfrm>
          <a:prstGeom prst="roundRect">
            <a:avLst>
              <a:gd name="adj" fmla="val 15000"/>
            </a:avLst>
          </a:prstGeom>
          <a:solidFill>
            <a:srgbClr val="FFFFFF"/>
          </a:solidFill>
          <a:ln w="15875">
            <a:solidFill>
              <a:srgbClr val="4F7A3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ounded Rectangle 12"/>
          <p:cNvSpPr/>
          <p:nvPr/>
        </p:nvSpPr>
        <p:spPr>
          <a:xfrm>
            <a:off x="7406640" y="2319527"/>
            <a:ext cx="1325880" cy="1075943"/>
          </a:xfrm>
          <a:prstGeom prst="roundRect">
            <a:avLst>
              <a:gd name="adj" fmla="val 15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7406640" y="2319527"/>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قبل</a:t>
            </a:r>
          </a:p>
        </p:txBody>
      </p:sp>
      <p:sp>
        <p:nvSpPr>
          <p:cNvPr id="15" name="TextBox 14"/>
          <p:cNvSpPr txBox="1"/>
          <p:nvPr/>
        </p:nvSpPr>
        <p:spPr>
          <a:xfrm>
            <a:off x="5303520" y="2319527"/>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الاستغلاليات الفلاحية التقليدية</a:t>
            </a:r>
          </a:p>
        </p:txBody>
      </p:sp>
      <p:sp>
        <p:nvSpPr>
          <p:cNvPr id="16" name="Rounded Rectangle 15"/>
          <p:cNvSpPr/>
          <p:nvPr/>
        </p:nvSpPr>
        <p:spPr>
          <a:xfrm>
            <a:off x="411480" y="2319527"/>
            <a:ext cx="3520440" cy="1075943"/>
          </a:xfrm>
          <a:prstGeom prst="roundRect">
            <a:avLst>
              <a:gd name="adj" fmla="val 15000"/>
            </a:avLst>
          </a:prstGeom>
          <a:solidFill>
            <a:srgbClr val="FFFFFF"/>
          </a:solidFill>
          <a:ln w="15875">
            <a:solidFill>
              <a:srgbClr val="B06A1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ounded Rectangle 16"/>
          <p:cNvSpPr/>
          <p:nvPr/>
        </p:nvSpPr>
        <p:spPr>
          <a:xfrm>
            <a:off x="2606039" y="2319527"/>
            <a:ext cx="1325880" cy="1075943"/>
          </a:xfrm>
          <a:prstGeom prst="roundRect">
            <a:avLst>
              <a:gd name="adj" fmla="val 15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2606039" y="2319527"/>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بعد</a:t>
            </a:r>
          </a:p>
        </p:txBody>
      </p:sp>
      <p:sp>
        <p:nvSpPr>
          <p:cNvPr id="19" name="TextBox 18"/>
          <p:cNvSpPr txBox="1"/>
          <p:nvPr/>
        </p:nvSpPr>
        <p:spPr>
          <a:xfrm>
            <a:off x="502920" y="2319527"/>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الضيعة الرأسمالية</a:t>
            </a:r>
          </a:p>
        </p:txBody>
      </p:sp>
      <p:sp>
        <p:nvSpPr>
          <p:cNvPr id="20" name="Oval 19"/>
          <p:cNvSpPr/>
          <p:nvPr/>
        </p:nvSpPr>
        <p:spPr>
          <a:xfrm>
            <a:off x="4288536" y="2574035"/>
            <a:ext cx="566928" cy="566928"/>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a:t>
            </a:r>
          </a:p>
        </p:txBody>
      </p:sp>
      <p:sp>
        <p:nvSpPr>
          <p:cNvPr id="21" name="Rounded Rectangle 20"/>
          <p:cNvSpPr/>
          <p:nvPr/>
        </p:nvSpPr>
        <p:spPr>
          <a:xfrm>
            <a:off x="5212080" y="3541775"/>
            <a:ext cx="3520440" cy="1075943"/>
          </a:xfrm>
          <a:prstGeom prst="roundRect">
            <a:avLst>
              <a:gd name="adj" fmla="val 15000"/>
            </a:avLst>
          </a:prstGeom>
          <a:solidFill>
            <a:srgbClr val="FFFFFF"/>
          </a:solidFill>
          <a:ln w="15875">
            <a:solidFill>
              <a:srgbClr val="4A4F8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7406640" y="3541775"/>
            <a:ext cx="1325880" cy="1075943"/>
          </a:xfrm>
          <a:prstGeom prst="roundRect">
            <a:avLst>
              <a:gd name="adj" fmla="val 15000"/>
            </a:avLst>
          </a:prstGeom>
          <a:solidFill>
            <a:srgbClr val="4A4F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7406640" y="3541775"/>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قبل</a:t>
            </a:r>
          </a:p>
        </p:txBody>
      </p:sp>
      <p:sp>
        <p:nvSpPr>
          <p:cNvPr id="24" name="TextBox 23"/>
          <p:cNvSpPr txBox="1"/>
          <p:nvPr/>
        </p:nvSpPr>
        <p:spPr>
          <a:xfrm>
            <a:off x="5303520" y="3541775"/>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الدكاكين الصغرى</a:t>
            </a:r>
          </a:p>
        </p:txBody>
      </p:sp>
      <p:sp>
        <p:nvSpPr>
          <p:cNvPr id="25" name="Rounded Rectangle 24"/>
          <p:cNvSpPr/>
          <p:nvPr/>
        </p:nvSpPr>
        <p:spPr>
          <a:xfrm>
            <a:off x="411480" y="3541775"/>
            <a:ext cx="3520440" cy="1075943"/>
          </a:xfrm>
          <a:prstGeom prst="roundRect">
            <a:avLst>
              <a:gd name="adj" fmla="val 15000"/>
            </a:avLst>
          </a:prstGeom>
          <a:solidFill>
            <a:srgbClr val="FFFFFF"/>
          </a:solidFill>
          <a:ln w="15875">
            <a:solidFill>
              <a:srgbClr val="0B224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ounded Rectangle 25"/>
          <p:cNvSpPr/>
          <p:nvPr/>
        </p:nvSpPr>
        <p:spPr>
          <a:xfrm>
            <a:off x="2606039" y="3541775"/>
            <a:ext cx="1325880" cy="1075943"/>
          </a:xfrm>
          <a:prstGeom prst="roundRect">
            <a:avLst>
              <a:gd name="adj" fmla="val 15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2606039" y="3541775"/>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بعد</a:t>
            </a:r>
          </a:p>
        </p:txBody>
      </p:sp>
      <p:sp>
        <p:nvSpPr>
          <p:cNvPr id="28" name="TextBox 27"/>
          <p:cNvSpPr txBox="1"/>
          <p:nvPr/>
        </p:nvSpPr>
        <p:spPr>
          <a:xfrm>
            <a:off x="502920" y="3541775"/>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المتاجر العصرية الكبرى</a:t>
            </a:r>
          </a:p>
        </p:txBody>
      </p:sp>
      <p:sp>
        <p:nvSpPr>
          <p:cNvPr id="29" name="Oval 28"/>
          <p:cNvSpPr/>
          <p:nvPr/>
        </p:nvSpPr>
        <p:spPr>
          <a:xfrm>
            <a:off x="4288536" y="3796283"/>
            <a:ext cx="566928" cy="566928"/>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احتكار السوق: التركيز الرأسمالي</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qarn19-06.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ثورة المواصلات بالأرقام</a:t>
            </a:r>
          </a:p>
        </p:txBody>
      </p:sp>
      <p:sp>
        <p:nvSpPr>
          <p:cNvPr id="3" name="Rectangle 2"/>
          <p:cNvSpPr/>
          <p:nvPr/>
        </p:nvSpPr>
        <p:spPr>
          <a:xfrm>
            <a:off x="502920" y="2482596"/>
            <a:ext cx="8138160" cy="64008"/>
          </a:xfrm>
          <a:prstGeom prst="rect">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6697980" y="1234440"/>
            <a:ext cx="1988820" cy="731520"/>
          </a:xfrm>
          <a:prstGeom prst="roundRect">
            <a:avLst>
              <a:gd name="adj" fmla="val 35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6697980" y="1234440"/>
            <a:ext cx="1988820" cy="731520"/>
          </a:xfrm>
          <a:prstGeom prst="rect">
            <a:avLst/>
          </a:prstGeom>
          <a:noFill/>
        </p:spPr>
        <p:txBody>
          <a:bodyPr wrap="square" lIns="45720" rIns="45720" tIns="18288" bIns="18288" anchor="ctr">
            <a:spAutoFit/>
          </a:bodyPr>
          <a:lstStyle/>
          <a:p>
            <a:pPr rtl="1" algn="ctr">
              <a:lnSpc>
                <a:spcPct val="100000"/>
              </a:lnSpc>
            </a:pPr>
            <a:r>
              <a:rPr sz="2100" b="1" lang="ar-MA">
                <a:solidFill>
                  <a:srgbClr val="FFFFFF"/>
                </a:solidFill>
                <a:latin typeface="Cairo"/>
                <a:cs typeface="Cairo"/>
              </a:rPr>
              <a:t>1825</a:t>
            </a:r>
          </a:p>
        </p:txBody>
      </p:sp>
      <p:sp>
        <p:nvSpPr>
          <p:cNvPr id="6" name="Rectangle 5"/>
          <p:cNvSpPr/>
          <p:nvPr/>
        </p:nvSpPr>
        <p:spPr>
          <a:xfrm>
            <a:off x="7678674" y="1965960"/>
            <a:ext cx="27432" cy="548640"/>
          </a:xfrm>
          <a:prstGeom prst="rect">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Oval 6"/>
          <p:cNvSpPr/>
          <p:nvPr/>
        </p:nvSpPr>
        <p:spPr>
          <a:xfrm>
            <a:off x="7555230" y="2377440"/>
            <a:ext cx="274320" cy="2743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7600950" y="2423160"/>
            <a:ext cx="182880" cy="182880"/>
          </a:xfrm>
          <a:prstGeom prst="ellipse">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670548" y="2743200"/>
            <a:ext cx="2043684" cy="868680"/>
          </a:xfrm>
          <a:prstGeom prst="rect">
            <a:avLst/>
          </a:prstGeom>
          <a:noFill/>
        </p:spPr>
        <p:txBody>
          <a:bodyPr wrap="square" lIns="45720" rIns="45720" tIns="18288" bIns="18288" anchor="t">
            <a:spAutoFit/>
          </a:bodyPr>
          <a:lstStyle/>
          <a:p>
            <a:pPr rtl="1" algn="ctr">
              <a:lnSpc>
                <a:spcPct val="100000"/>
              </a:lnSpc>
            </a:pPr>
            <a:r>
              <a:rPr sz="1900" b="1" lang="ar-MA">
                <a:solidFill>
                  <a:srgbClr val="0B2242"/>
                </a:solidFill>
                <a:latin typeface="Cairo"/>
                <a:cs typeface="Cairo"/>
              </a:rPr>
              <a:t>أول خط حديدي</a:t>
            </a:r>
          </a:p>
        </p:txBody>
      </p:sp>
      <p:sp>
        <p:nvSpPr>
          <p:cNvPr id="10" name="TextBox 9"/>
          <p:cNvSpPr txBox="1"/>
          <p:nvPr/>
        </p:nvSpPr>
        <p:spPr>
          <a:xfrm>
            <a:off x="6670548" y="3703320"/>
            <a:ext cx="2043684" cy="914400"/>
          </a:xfrm>
          <a:prstGeom prst="rect">
            <a:avLst/>
          </a:prstGeom>
          <a:noFill/>
        </p:spPr>
        <p:txBody>
          <a:bodyPr wrap="square" lIns="45720" rIns="45720" tIns="18288" bIns="18288" anchor="t">
            <a:spAutoFit/>
          </a:bodyPr>
          <a:lstStyle/>
          <a:p>
            <a:pPr rtl="1" algn="ctr">
              <a:lnSpc>
                <a:spcPct val="100000"/>
              </a:lnSpc>
            </a:pPr>
            <a:r>
              <a:rPr sz="1700" b="0" lang="ar-MA">
                <a:solidFill>
                  <a:srgbClr val="5B6675"/>
                </a:solidFill>
                <a:latin typeface="Cairo"/>
                <a:cs typeface="Cairo"/>
              </a:rPr>
              <a:t>قاطرة ستيفنسن</a:t>
            </a:r>
          </a:p>
        </p:txBody>
      </p:sp>
      <p:sp>
        <p:nvSpPr>
          <p:cNvPr id="11" name="Rounded Rectangle 10"/>
          <p:cNvSpPr/>
          <p:nvPr/>
        </p:nvSpPr>
        <p:spPr>
          <a:xfrm>
            <a:off x="4617720" y="1234440"/>
            <a:ext cx="1988820" cy="731520"/>
          </a:xfrm>
          <a:prstGeom prst="roundRect">
            <a:avLst>
              <a:gd name="adj" fmla="val 35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4617720" y="1234440"/>
            <a:ext cx="1988820" cy="731520"/>
          </a:xfrm>
          <a:prstGeom prst="rect">
            <a:avLst/>
          </a:prstGeom>
          <a:noFill/>
        </p:spPr>
        <p:txBody>
          <a:bodyPr wrap="square" lIns="45720" rIns="45720" tIns="18288" bIns="18288" anchor="ctr">
            <a:spAutoFit/>
          </a:bodyPr>
          <a:lstStyle/>
          <a:p>
            <a:pPr rtl="1" algn="ctr">
              <a:lnSpc>
                <a:spcPct val="100000"/>
              </a:lnSpc>
            </a:pPr>
            <a:r>
              <a:rPr sz="2100" b="1" lang="ar-MA">
                <a:solidFill>
                  <a:srgbClr val="FFFFFF"/>
                </a:solidFill>
                <a:latin typeface="Cairo"/>
                <a:cs typeface="Cairo"/>
              </a:rPr>
              <a:t>1869</a:t>
            </a:r>
          </a:p>
        </p:txBody>
      </p:sp>
      <p:sp>
        <p:nvSpPr>
          <p:cNvPr id="13" name="Rectangle 12"/>
          <p:cNvSpPr/>
          <p:nvPr/>
        </p:nvSpPr>
        <p:spPr>
          <a:xfrm>
            <a:off x="5598414" y="1965960"/>
            <a:ext cx="27432" cy="548640"/>
          </a:xfrm>
          <a:prstGeom prst="rect">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Oval 13"/>
          <p:cNvSpPr/>
          <p:nvPr/>
        </p:nvSpPr>
        <p:spPr>
          <a:xfrm>
            <a:off x="5474970" y="2377440"/>
            <a:ext cx="274320" cy="2743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5520690" y="2423160"/>
            <a:ext cx="182880" cy="182880"/>
          </a:xfrm>
          <a:prstGeom prst="ellipse">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4590288" y="2743200"/>
            <a:ext cx="2043684" cy="868680"/>
          </a:xfrm>
          <a:prstGeom prst="rect">
            <a:avLst/>
          </a:prstGeom>
          <a:noFill/>
        </p:spPr>
        <p:txBody>
          <a:bodyPr wrap="square" lIns="45720" rIns="45720" tIns="18288" bIns="18288" anchor="t">
            <a:spAutoFit/>
          </a:bodyPr>
          <a:lstStyle/>
          <a:p>
            <a:pPr rtl="1" algn="ctr">
              <a:lnSpc>
                <a:spcPct val="100000"/>
              </a:lnSpc>
            </a:pPr>
            <a:r>
              <a:rPr sz="1900" b="1" lang="ar-MA">
                <a:solidFill>
                  <a:srgbClr val="0B2242"/>
                </a:solidFill>
                <a:latin typeface="Cairo"/>
                <a:cs typeface="Cairo"/>
              </a:rPr>
              <a:t>قناة السويس</a:t>
            </a:r>
          </a:p>
        </p:txBody>
      </p:sp>
      <p:sp>
        <p:nvSpPr>
          <p:cNvPr id="17" name="TextBox 16"/>
          <p:cNvSpPr txBox="1"/>
          <p:nvPr/>
        </p:nvSpPr>
        <p:spPr>
          <a:xfrm>
            <a:off x="4590288" y="3703320"/>
            <a:ext cx="2043684" cy="914400"/>
          </a:xfrm>
          <a:prstGeom prst="rect">
            <a:avLst/>
          </a:prstGeom>
          <a:noFill/>
        </p:spPr>
        <p:txBody>
          <a:bodyPr wrap="square" lIns="45720" rIns="45720" tIns="18288" bIns="18288" anchor="t">
            <a:spAutoFit/>
          </a:bodyPr>
          <a:lstStyle/>
          <a:p>
            <a:pPr rtl="1" algn="ctr">
              <a:lnSpc>
                <a:spcPct val="100000"/>
              </a:lnSpc>
            </a:pPr>
            <a:r>
              <a:rPr sz="1700" b="0" lang="ar-MA">
                <a:solidFill>
                  <a:srgbClr val="5B6675"/>
                </a:solidFill>
                <a:latin typeface="Cairo"/>
                <a:cs typeface="Cairo"/>
              </a:rPr>
              <a:t>اختصار الطريق نحو آسيا</a:t>
            </a:r>
          </a:p>
        </p:txBody>
      </p:sp>
      <p:sp>
        <p:nvSpPr>
          <p:cNvPr id="18" name="Rounded Rectangle 17"/>
          <p:cNvSpPr/>
          <p:nvPr/>
        </p:nvSpPr>
        <p:spPr>
          <a:xfrm>
            <a:off x="2537459" y="1234440"/>
            <a:ext cx="1988820" cy="731520"/>
          </a:xfrm>
          <a:prstGeom prst="roundRect">
            <a:avLst>
              <a:gd name="adj" fmla="val 35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2537459" y="1234440"/>
            <a:ext cx="1988820" cy="731520"/>
          </a:xfrm>
          <a:prstGeom prst="rect">
            <a:avLst/>
          </a:prstGeom>
          <a:noFill/>
        </p:spPr>
        <p:txBody>
          <a:bodyPr wrap="square" lIns="45720" rIns="45720" tIns="18288" bIns="18288" anchor="ctr">
            <a:spAutoFit/>
          </a:bodyPr>
          <a:lstStyle/>
          <a:p>
            <a:pPr rtl="1" algn="ctr">
              <a:lnSpc>
                <a:spcPct val="100000"/>
              </a:lnSpc>
            </a:pPr>
            <a:r>
              <a:rPr sz="2100" b="1" lang="ar-MA">
                <a:solidFill>
                  <a:srgbClr val="FFFFFF"/>
                </a:solidFill>
                <a:latin typeface="Cairo"/>
                <a:cs typeface="Cairo"/>
              </a:rPr>
              <a:t>نهاية ق19</a:t>
            </a:r>
          </a:p>
        </p:txBody>
      </p:sp>
      <p:sp>
        <p:nvSpPr>
          <p:cNvPr id="20" name="Rectangle 19"/>
          <p:cNvSpPr/>
          <p:nvPr/>
        </p:nvSpPr>
        <p:spPr>
          <a:xfrm>
            <a:off x="3518153" y="1965960"/>
            <a:ext cx="27432" cy="548640"/>
          </a:xfrm>
          <a:prstGeom prst="rect">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3394710" y="2377440"/>
            <a:ext cx="274320" cy="2743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Oval 21"/>
          <p:cNvSpPr/>
          <p:nvPr/>
        </p:nvSpPr>
        <p:spPr>
          <a:xfrm>
            <a:off x="3440429" y="2423160"/>
            <a:ext cx="182880" cy="182880"/>
          </a:xfrm>
          <a:prstGeom prst="ellipse">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2510027" y="2743200"/>
            <a:ext cx="2043684" cy="868680"/>
          </a:xfrm>
          <a:prstGeom prst="rect">
            <a:avLst/>
          </a:prstGeom>
          <a:noFill/>
        </p:spPr>
        <p:txBody>
          <a:bodyPr wrap="square" lIns="45720" rIns="45720" tIns="18288" bIns="18288" anchor="t">
            <a:spAutoFit/>
          </a:bodyPr>
          <a:lstStyle/>
          <a:p>
            <a:pPr rtl="1" algn="ctr">
              <a:lnSpc>
                <a:spcPct val="100000"/>
              </a:lnSpc>
            </a:pPr>
            <a:r>
              <a:rPr sz="1900" b="1" lang="ar-MA">
                <a:solidFill>
                  <a:srgbClr val="0B2242"/>
                </a:solidFill>
                <a:latin typeface="Cairo"/>
                <a:cs typeface="Cairo"/>
              </a:rPr>
              <a:t>100 ألف كلم</a:t>
            </a:r>
          </a:p>
        </p:txBody>
      </p:sp>
      <p:sp>
        <p:nvSpPr>
          <p:cNvPr id="24" name="TextBox 23"/>
          <p:cNvSpPr txBox="1"/>
          <p:nvPr/>
        </p:nvSpPr>
        <p:spPr>
          <a:xfrm>
            <a:off x="2510027" y="3703320"/>
            <a:ext cx="2043684" cy="914400"/>
          </a:xfrm>
          <a:prstGeom prst="rect">
            <a:avLst/>
          </a:prstGeom>
          <a:noFill/>
        </p:spPr>
        <p:txBody>
          <a:bodyPr wrap="square" lIns="45720" rIns="45720" tIns="18288" bIns="18288" anchor="t">
            <a:spAutoFit/>
          </a:bodyPr>
          <a:lstStyle/>
          <a:p>
            <a:pPr rtl="1" algn="ctr">
              <a:lnSpc>
                <a:spcPct val="100000"/>
              </a:lnSpc>
            </a:pPr>
            <a:r>
              <a:rPr sz="1700" b="0" lang="ar-MA">
                <a:solidFill>
                  <a:srgbClr val="5B6675"/>
                </a:solidFill>
                <a:latin typeface="Cairo"/>
                <a:cs typeface="Cairo"/>
              </a:rPr>
              <a:t>من السكك عبر العالم</a:t>
            </a:r>
          </a:p>
        </p:txBody>
      </p:sp>
      <p:sp>
        <p:nvSpPr>
          <p:cNvPr id="25" name="Rounded Rectangle 24"/>
          <p:cNvSpPr/>
          <p:nvPr/>
        </p:nvSpPr>
        <p:spPr>
          <a:xfrm>
            <a:off x="457199" y="1234440"/>
            <a:ext cx="1988820" cy="731520"/>
          </a:xfrm>
          <a:prstGeom prst="roundRect">
            <a:avLst>
              <a:gd name="adj" fmla="val 35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457199" y="1234440"/>
            <a:ext cx="1988820" cy="731520"/>
          </a:xfrm>
          <a:prstGeom prst="rect">
            <a:avLst/>
          </a:prstGeom>
          <a:noFill/>
        </p:spPr>
        <p:txBody>
          <a:bodyPr wrap="square" lIns="45720" rIns="45720" tIns="18288" bIns="18288" anchor="ctr">
            <a:spAutoFit/>
          </a:bodyPr>
          <a:lstStyle/>
          <a:p>
            <a:pPr rtl="1" algn="ctr">
              <a:lnSpc>
                <a:spcPct val="100000"/>
              </a:lnSpc>
            </a:pPr>
            <a:r>
              <a:rPr sz="2100" b="1" lang="ar-MA">
                <a:solidFill>
                  <a:srgbClr val="FFFFFF"/>
                </a:solidFill>
                <a:latin typeface="Cairo"/>
                <a:cs typeface="Cairo"/>
              </a:rPr>
              <a:t>1914</a:t>
            </a:r>
          </a:p>
        </p:txBody>
      </p:sp>
      <p:sp>
        <p:nvSpPr>
          <p:cNvPr id="27" name="Rectangle 26"/>
          <p:cNvSpPr/>
          <p:nvPr/>
        </p:nvSpPr>
        <p:spPr>
          <a:xfrm>
            <a:off x="1437893" y="1965960"/>
            <a:ext cx="27432" cy="548640"/>
          </a:xfrm>
          <a:prstGeom prst="rect">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Oval 27"/>
          <p:cNvSpPr/>
          <p:nvPr/>
        </p:nvSpPr>
        <p:spPr>
          <a:xfrm>
            <a:off x="1314449" y="2377440"/>
            <a:ext cx="274320" cy="2743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Oval 28"/>
          <p:cNvSpPr/>
          <p:nvPr/>
        </p:nvSpPr>
        <p:spPr>
          <a:xfrm>
            <a:off x="1360169" y="2423160"/>
            <a:ext cx="182880" cy="182880"/>
          </a:xfrm>
          <a:prstGeom prst="ellipse">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TextBox 29"/>
          <p:cNvSpPr txBox="1"/>
          <p:nvPr/>
        </p:nvSpPr>
        <p:spPr>
          <a:xfrm>
            <a:off x="429767" y="2743200"/>
            <a:ext cx="2043684" cy="868680"/>
          </a:xfrm>
          <a:prstGeom prst="rect">
            <a:avLst/>
          </a:prstGeom>
          <a:noFill/>
        </p:spPr>
        <p:txBody>
          <a:bodyPr wrap="square" lIns="45720" rIns="45720" tIns="18288" bIns="18288" anchor="t">
            <a:spAutoFit/>
          </a:bodyPr>
          <a:lstStyle/>
          <a:p>
            <a:pPr rtl="1" algn="ctr">
              <a:lnSpc>
                <a:spcPct val="100000"/>
              </a:lnSpc>
            </a:pPr>
            <a:r>
              <a:rPr sz="1900" b="1" lang="ar-MA">
                <a:solidFill>
                  <a:srgbClr val="0B2242"/>
                </a:solidFill>
                <a:latin typeface="Cairo"/>
                <a:cs typeface="Cairo"/>
              </a:rPr>
              <a:t>قناة بنما</a:t>
            </a:r>
          </a:p>
        </p:txBody>
      </p:sp>
      <p:sp>
        <p:nvSpPr>
          <p:cNvPr id="31" name="TextBox 30"/>
          <p:cNvSpPr txBox="1"/>
          <p:nvPr/>
        </p:nvSpPr>
        <p:spPr>
          <a:xfrm>
            <a:off x="429767" y="3703320"/>
            <a:ext cx="2043684" cy="914400"/>
          </a:xfrm>
          <a:prstGeom prst="rect">
            <a:avLst/>
          </a:prstGeom>
          <a:noFill/>
        </p:spPr>
        <p:txBody>
          <a:bodyPr wrap="square" lIns="45720" rIns="45720" tIns="18288" bIns="18288" anchor="t">
            <a:spAutoFit/>
          </a:bodyPr>
          <a:lstStyle/>
          <a:p>
            <a:pPr rtl="1" algn="ctr">
              <a:lnSpc>
                <a:spcPct val="100000"/>
              </a:lnSpc>
            </a:pPr>
            <a:r>
              <a:rPr sz="1700" b="0" lang="ar-MA">
                <a:solidFill>
                  <a:srgbClr val="5B6675"/>
                </a:solidFill>
                <a:latin typeface="Cairo"/>
                <a:cs typeface="Cairo"/>
              </a:rPr>
              <a:t>ربط المحيطين</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2- تفسير التحولات الاقتصادية المعززة للرأسمالية خلال القرن 19م</a:t>
            </a:r>
          </a:p>
          <a:p>
            <a:pPr rtl="1" algn="r">
              <a:buNone/>
              <a:spcAft>
                <a:spcPts val="600"/>
              </a:spcAft>
            </a:pPr>
            <a:r>
              <a:rPr sz="2600" b="0" lang="ar-MA">
                <a:latin typeface="Cairo"/>
                <a:cs typeface="Cairo"/>
              </a:rPr>
              <a:t>تضافرت عدة عوامل في تشكيل التحولات التي عرفها النظام الرأسمالي ويمكن أن نجملها فيما يلي:</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 دور التقدم العلمي والتقني:</a:t>
            </a:r>
          </a:p>
          <a:p>
            <a:pPr rtl="1" algn="r">
              <a:buNone/>
              <a:spcAft>
                <a:spcPts val="600"/>
              </a:spcAft>
            </a:pPr>
            <a:r>
              <a:rPr sz="2600" b="0" lang="ar-MA">
                <a:latin typeface="Cairo"/>
                <a:cs typeface="Cairo"/>
              </a:rPr>
              <a:t>• شهد القرن 19م تطورا علميا وتقنيا أثر مباشرة في عمليات الإنتاج والنقل والتسويق معززا بذلك النظام الرأسمالي ومن أمثلة ذلك:</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تطور علم الكيمياء، حيث صار يدرس في المدارس العمومية كما اعتمد رجال الصناعة على الكيميائيين وشغلوهم في مصانعهم.</a:t>
            </a:r>
          </a:p>
          <a:p>
            <a:pPr rtl="1" algn="r">
              <a:buNone/>
              <a:spcAft>
                <a:spcPts val="600"/>
              </a:spcAft>
            </a:pPr>
            <a:r>
              <a:rPr sz="2600" b="0" lang="ar-MA">
                <a:latin typeface="Cairo"/>
                <a:cs typeface="Cairo"/>
              </a:rPr>
              <a:t>• على المستوى التقني، ظهرت تقنيات جديدة في الفلاحة (التهجين) والصناعة (تقنية بيسمر في صناعة الفولاذ).</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ظهرت من جانب آخر اختراعات مهمة طورت القطاعات الاقتصادية (آلة الخياطة - الآلة الحاصدة - قاطرة ستيفنسن...).</a:t>
            </a:r>
          </a:p>
          <a:p>
            <a:pPr rtl="1" algn="r">
              <a:buNone/>
              <a:spcAft>
                <a:spcPts val="600"/>
              </a:spcAft>
            </a:pPr>
            <a:r>
              <a:rPr sz="2600" b="0" lang="ar-MA">
                <a:latin typeface="Cairo"/>
                <a:cs typeface="Cairo"/>
              </a:rPr>
              <a:t>• انتشر استعمال الآلة البخارية بالدول الصناعية.</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 دور العامل التنظيمي:</a:t>
            </a:r>
          </a:p>
          <a:p>
            <a:pPr rtl="1" algn="r">
              <a:buNone/>
              <a:spcAft>
                <a:spcPts val="600"/>
              </a:spcAft>
            </a:pPr>
            <a:r>
              <a:rPr sz="2600" b="0" lang="ar-MA">
                <a:latin typeface="Cairo"/>
                <a:cs typeface="Cairo"/>
              </a:rPr>
              <a:t>• خلال القرن 19م، تعززت روح النهج الاقتصادي الليبرالي من خلال تفعيل قانون العرض والطلب ومنطق المنافسة وما أسفر عن ذلك من تجديد متواصل للتقنيات والأساليب التنظيمية.</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حل المصنع العصري محل المانفكتورات (نظام المشاغل).</a:t>
            </a:r>
          </a:p>
          <a:p>
            <a:pPr rtl="1" algn="r">
              <a:buNone/>
              <a:spcAft>
                <a:spcPts val="600"/>
              </a:spcAft>
            </a:pPr>
            <a:r>
              <a:rPr sz="2600" b="0" lang="ar-MA">
                <a:latin typeface="Cairo"/>
                <a:cs typeface="Cairo"/>
              </a:rPr>
              <a:t>• حلت الضيعة الرأسمالية محل الاستغلاليات الفلاحية التقليدية.</a:t>
            </a:r>
          </a:p>
          <a:p>
            <a:pPr rtl="1" algn="r">
              <a:buNone/>
              <a:spcAft>
                <a:spcPts val="600"/>
              </a:spcAft>
            </a:pPr>
            <a:r>
              <a:rPr sz="2600" b="0" lang="ar-MA">
                <a:latin typeface="Cairo"/>
                <a:cs typeface="Cairo"/>
              </a:rPr>
              <a:t>• حلت المتاجر العصرية الكبرى محل الدكاكين الصغرى.</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ويبقى العامل الحاسم تنظيميا هو ظهور ظاهرة التركيز الرأسمالي بمختلف أشكالها (عمودي - أفقي - هولدينغ) التي خلقت مؤسسات احتكارية كبرى طورت بشكل حاسم النظام الرأسمالي.</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 دور ثورة المواصلات:</a:t>
            </a:r>
          </a:p>
          <a:p>
            <a:pPr rtl="1" algn="r">
              <a:buNone/>
              <a:spcAft>
                <a:spcPts val="600"/>
              </a:spcAft>
            </a:pPr>
            <a:r>
              <a:rPr sz="2600" b="0" lang="ar-MA">
                <a:latin typeface="Cairo"/>
                <a:cs typeface="Cairo"/>
              </a:rPr>
              <a:t>• لعبت السكك الحديدية دورا هاما في تقريب المسافة وفك العزلة عن البوادي (أول خط سنة 1825م ووصلت الخطوط إلى 100 ألف كيلومتر عبر العالم مع نهاية القرن 19).</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400" b="0" lang="ar-MA">
                <a:latin typeface="Cairo"/>
                <a:cs typeface="Cairo"/>
              </a:rPr>
              <a:t>• عرف النقل الملاحي قفزة نوعية بفعل تطور المحركات البخارية فتضاعفت الشركات المشتغلة في النقل البحري... فتعززت بذلك التجارة بعيدة المدى عبر أرجاء العالم الرأسمالي.</a:t>
            </a:r>
          </a:p>
          <a:p>
            <a:pPr rtl="1" algn="r">
              <a:buNone/>
              <a:spcAft>
                <a:spcPts val="600"/>
              </a:spcAft>
            </a:pPr>
            <a:r>
              <a:rPr sz="2400" b="0" lang="ar-MA">
                <a:latin typeface="Cairo"/>
                <a:cs typeface="Cairo"/>
              </a:rPr>
              <a:t>• كما تم حفر قنوات بحرية اختصرت المسافات مثل قناة السويس وقناة بنما...</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 دور الفاعلين الجدد في تنشيط الرأسمالية خلال القرن 19م:</a:t>
            </a:r>
          </a:p>
          <a:p>
            <a:pPr rtl="1" algn="r">
              <a:buNone/>
              <a:spcAft>
                <a:spcPts val="600"/>
              </a:spcAft>
            </a:pPr>
            <a:r>
              <a:rPr sz="2600" b="0" lang="ar-MA">
                <a:latin typeface="Cairo"/>
                <a:cs typeface="Cairo"/>
              </a:rPr>
              <a:t>• أصبحت الشركات المجهولة الاسم القلب النابض للرأسمالية بفعل تنظيم الاستثمار والتخفيف من أخطاره بفعل تقاسم الأسهم.</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ساهمت المقاولات العائلية الكبرى في خلق مصانع عملاقة «كروزو» وكان أصحابها يتحكمون في عالم الاقتصاد والسياسة على حد سواء مثل عائلة شنايدر وروكفلر.</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صارت الأبناك من خلال رصيدها تشارك في تمويل القطاع الصناعي بل وتحولت تدريجيا إلى مؤسسات رأسمالية صناعية محولة معها الرأسمالية الصناعية إلى رأسمالية مالية.</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01"/>
          </p:nvPr>
        </p:nvSpPr>
        <p:spPr/>
        <p:txBody>
          <a:bodyPr wrap="square"/>
          <a:lstStyle/>
          <a:p>
            <a:pPr rtl="1" algn="r">
              <a:buNone/>
              <a:spcAft>
                <a:spcPts val="600"/>
              </a:spcAft>
            </a:pPr>
            <a:r>
              <a:rPr sz="9600" b="0" lang="ar-MA">
                <a:latin typeface="Cairo"/>
                <a:cs typeface="Cairo"/>
              </a:rPr>
              <a:t>3</a:t>
            </a:r>
          </a:p>
        </p:txBody>
      </p:sp>
      <p:sp>
        <p:nvSpPr>
          <p:cNvPr id="3" name="Title 2"/>
          <p:cNvSpPr>
            <a:spLocks noGrp="1"/>
          </p:cNvSpPr>
          <p:nvPr>
            <p:ph type="title" idx="102"/>
          </p:nvPr>
        </p:nvSpPr>
        <p:spPr/>
        <p:txBody>
          <a:bodyPr wrap="square"/>
          <a:lstStyle/>
          <a:p>
            <a:pPr rtl="1" algn="r">
              <a:buNone/>
              <a:spcAft>
                <a:spcPts val="600"/>
              </a:spcAft>
            </a:pPr>
            <a:r>
              <a:rPr sz="4000" b="0" lang="ar-MA">
                <a:latin typeface="Cairo"/>
                <a:cs typeface="Cairo"/>
              </a:rPr>
              <a:t>المحور الثالث: نحو الرأسمالية المالية</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ثلاث مراحل للرأسمالية</a:t>
            </a:r>
          </a:p>
        </p:txBody>
      </p:sp>
      <p:sp>
        <p:nvSpPr>
          <p:cNvPr id="3" name="Rounded Rectangle 2"/>
          <p:cNvSpPr/>
          <p:nvPr/>
        </p:nvSpPr>
        <p:spPr>
          <a:xfrm>
            <a:off x="4823460" y="1325880"/>
            <a:ext cx="2148840" cy="960120"/>
          </a:xfrm>
          <a:prstGeom prst="roundRect">
            <a:avLst>
              <a:gd name="adj" fmla="val 12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4878324" y="1325880"/>
            <a:ext cx="2039112" cy="960120"/>
          </a:xfrm>
          <a:prstGeom prst="rect">
            <a:avLst/>
          </a:prstGeom>
          <a:noFill/>
        </p:spPr>
        <p:txBody>
          <a:bodyPr wrap="square" lIns="45720" rIns="45720" tIns="18288" bIns="18288" anchor="ctr">
            <a:spAutoFit/>
          </a:bodyPr>
          <a:lstStyle/>
          <a:p>
            <a:pPr rtl="1" algn="ctr">
              <a:lnSpc>
                <a:spcPct val="95000"/>
              </a:lnSpc>
            </a:pPr>
            <a:r>
              <a:rPr sz="2000" b="1" lang="ar-MA">
                <a:solidFill>
                  <a:srgbClr val="FFFFFF"/>
                </a:solidFill>
                <a:latin typeface="Cairo"/>
                <a:cs typeface="Cairo"/>
              </a:rPr>
              <a:t>رأسمالية تجارية</a:t>
            </a:r>
          </a:p>
        </p:txBody>
      </p:sp>
      <p:sp>
        <p:nvSpPr>
          <p:cNvPr id="5" name="Left Arrow 4"/>
          <p:cNvSpPr/>
          <p:nvPr/>
        </p:nvSpPr>
        <p:spPr>
          <a:xfrm>
            <a:off x="4366260" y="1623060"/>
            <a:ext cx="411480" cy="365760"/>
          </a:xfrm>
          <a:prstGeom prst="leftArrow">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2171700" y="1325880"/>
            <a:ext cx="2148840" cy="960120"/>
          </a:xfrm>
          <a:prstGeom prst="roundRect">
            <a:avLst>
              <a:gd name="adj" fmla="val 12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2226564" y="1325880"/>
            <a:ext cx="2039112" cy="960120"/>
          </a:xfrm>
          <a:prstGeom prst="rect">
            <a:avLst/>
          </a:prstGeom>
          <a:noFill/>
        </p:spPr>
        <p:txBody>
          <a:bodyPr wrap="square" lIns="45720" rIns="45720" tIns="18288" bIns="18288" anchor="ctr">
            <a:spAutoFit/>
          </a:bodyPr>
          <a:lstStyle/>
          <a:p>
            <a:pPr rtl="1" algn="ctr">
              <a:lnSpc>
                <a:spcPct val="95000"/>
              </a:lnSpc>
            </a:pPr>
            <a:r>
              <a:rPr sz="2000" b="1" lang="ar-MA">
                <a:solidFill>
                  <a:srgbClr val="FFFFFF"/>
                </a:solidFill>
                <a:latin typeface="Cairo"/>
                <a:cs typeface="Cairo"/>
              </a:rPr>
              <a:t>رأسمالية صناعية</a:t>
            </a:r>
          </a:p>
        </p:txBody>
      </p:sp>
      <p:sp>
        <p:nvSpPr>
          <p:cNvPr id="8" name="Down Arrow 7"/>
          <p:cNvSpPr/>
          <p:nvPr/>
        </p:nvSpPr>
        <p:spPr>
          <a:xfrm>
            <a:off x="3063239" y="2377440"/>
            <a:ext cx="365760" cy="502920"/>
          </a:xfrm>
          <a:prstGeom prst="downArrow">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2171700" y="2971800"/>
            <a:ext cx="2148840" cy="960120"/>
          </a:xfrm>
          <a:prstGeom prst="roundRect">
            <a:avLst>
              <a:gd name="adj" fmla="val 12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2226564" y="2971800"/>
            <a:ext cx="2039112" cy="960120"/>
          </a:xfrm>
          <a:prstGeom prst="rect">
            <a:avLst/>
          </a:prstGeom>
          <a:noFill/>
        </p:spPr>
        <p:txBody>
          <a:bodyPr wrap="square" lIns="45720" rIns="45720" tIns="18288" bIns="18288" anchor="ctr">
            <a:spAutoFit/>
          </a:bodyPr>
          <a:lstStyle/>
          <a:p>
            <a:pPr rtl="1" algn="ctr">
              <a:lnSpc>
                <a:spcPct val="95000"/>
              </a:lnSpc>
            </a:pPr>
            <a:r>
              <a:rPr sz="2000" b="1" lang="ar-MA">
                <a:solidFill>
                  <a:srgbClr val="FFFFFF"/>
                </a:solidFill>
                <a:latin typeface="Cairo"/>
                <a:cs typeface="Cairo"/>
              </a:rPr>
              <a:t>رأسمالية مالية</a:t>
            </a:r>
          </a:p>
        </p:txBody>
      </p:sp>
      <p:sp>
        <p:nvSpPr>
          <p:cNvPr id="11" name="Rounded Rectangle 10"/>
          <p:cNvSpPr/>
          <p:nvPr/>
        </p:nvSpPr>
        <p:spPr>
          <a:xfrm>
            <a:off x="411480" y="4050791"/>
            <a:ext cx="8321040" cy="566928"/>
          </a:xfrm>
          <a:prstGeom prst="roundRect">
            <a:avLst>
              <a:gd name="adj" fmla="val 30000"/>
            </a:avLst>
          </a:prstGeom>
          <a:solidFill>
            <a:srgbClr val="F3E6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594360" y="4050791"/>
            <a:ext cx="7955280" cy="566928"/>
          </a:xfrm>
          <a:prstGeom prst="rect">
            <a:avLst/>
          </a:prstGeom>
          <a:noFill/>
        </p:spPr>
        <p:txBody>
          <a:bodyPr wrap="square" lIns="45720" rIns="45720" tIns="18288" bIns="18288" anchor="ctr">
            <a:spAutoFit/>
          </a:bodyPr>
          <a:lstStyle/>
          <a:p>
            <a:pPr rtl="1" algn="ctr">
              <a:lnSpc>
                <a:spcPct val="100000"/>
              </a:lnSpc>
            </a:pPr>
            <a:r>
              <a:rPr sz="1800" b="1" lang="ar-MA">
                <a:solidFill>
                  <a:srgbClr val="0B2242"/>
                </a:solidFill>
                <a:latin typeface="Cairo"/>
                <a:cs typeface="Cairo"/>
              </a:rPr>
              <a:t>بفعل الشركات المجهولة الاسم والبورصات والأبناك… فمهّد ذلك للإمبريالية</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مهندسو المال: الأبناك والشركات الكبرى</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qarn19-07.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أزمة 1873: من الفائض إلى التوسع</a:t>
            </a:r>
          </a:p>
        </p:txBody>
      </p:sp>
      <p:sp>
        <p:nvSpPr>
          <p:cNvPr id="3" name="Rounded Rectangle 2"/>
          <p:cNvSpPr/>
          <p:nvPr/>
        </p:nvSpPr>
        <p:spPr>
          <a:xfrm>
            <a:off x="4823460" y="1325880"/>
            <a:ext cx="2148840" cy="960120"/>
          </a:xfrm>
          <a:prstGeom prst="roundRect">
            <a:avLst>
              <a:gd name="adj" fmla="val 12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4878324" y="1325880"/>
            <a:ext cx="2039112" cy="960120"/>
          </a:xfrm>
          <a:prstGeom prst="rect">
            <a:avLst/>
          </a:prstGeom>
          <a:noFill/>
        </p:spPr>
        <p:txBody>
          <a:bodyPr wrap="square" lIns="45720" rIns="45720" tIns="18288" bIns="18288" anchor="ctr">
            <a:spAutoFit/>
          </a:bodyPr>
          <a:lstStyle/>
          <a:p>
            <a:pPr rtl="1" algn="ctr">
              <a:lnSpc>
                <a:spcPct val="95000"/>
              </a:lnSpc>
            </a:pPr>
            <a:r>
              <a:rPr sz="2000" b="1" lang="ar-MA">
                <a:solidFill>
                  <a:srgbClr val="FFFFFF"/>
                </a:solidFill>
                <a:latin typeface="Cairo"/>
                <a:cs typeface="Cairo"/>
              </a:rPr>
              <a:t>فائض في الإنتاج</a:t>
            </a:r>
          </a:p>
        </p:txBody>
      </p:sp>
      <p:sp>
        <p:nvSpPr>
          <p:cNvPr id="5" name="Left Arrow 4"/>
          <p:cNvSpPr/>
          <p:nvPr/>
        </p:nvSpPr>
        <p:spPr>
          <a:xfrm>
            <a:off x="4366260" y="1623060"/>
            <a:ext cx="411480" cy="365760"/>
          </a:xfrm>
          <a:prstGeom prst="leftArrow">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2171700" y="1325880"/>
            <a:ext cx="2148840" cy="960120"/>
          </a:xfrm>
          <a:prstGeom prst="roundRect">
            <a:avLst>
              <a:gd name="adj" fmla="val 12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2226564" y="1325880"/>
            <a:ext cx="2039112" cy="960120"/>
          </a:xfrm>
          <a:prstGeom prst="rect">
            <a:avLst/>
          </a:prstGeom>
          <a:noFill/>
        </p:spPr>
        <p:txBody>
          <a:bodyPr wrap="square" lIns="45720" rIns="45720" tIns="18288" bIns="18288" anchor="ctr">
            <a:spAutoFit/>
          </a:bodyPr>
          <a:lstStyle/>
          <a:p>
            <a:pPr rtl="1" algn="ctr">
              <a:lnSpc>
                <a:spcPct val="95000"/>
              </a:lnSpc>
            </a:pPr>
            <a:r>
              <a:rPr sz="2000" b="1" lang="ar-MA">
                <a:solidFill>
                  <a:srgbClr val="FFFFFF"/>
                </a:solidFill>
                <a:latin typeface="Cairo"/>
                <a:cs typeface="Cairo"/>
              </a:rPr>
              <a:t>أزمة فلاحية وصناعية</a:t>
            </a:r>
          </a:p>
        </p:txBody>
      </p:sp>
      <p:sp>
        <p:nvSpPr>
          <p:cNvPr id="8" name="Down Arrow 7"/>
          <p:cNvSpPr/>
          <p:nvPr/>
        </p:nvSpPr>
        <p:spPr>
          <a:xfrm>
            <a:off x="3063239" y="2377440"/>
            <a:ext cx="365760" cy="502920"/>
          </a:xfrm>
          <a:prstGeom prst="downArrow">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2171700" y="2971800"/>
            <a:ext cx="2148840" cy="960120"/>
          </a:xfrm>
          <a:prstGeom prst="roundRect">
            <a:avLst>
              <a:gd name="adj" fmla="val 12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2226564" y="2971800"/>
            <a:ext cx="2039112" cy="960120"/>
          </a:xfrm>
          <a:prstGeom prst="rect">
            <a:avLst/>
          </a:prstGeom>
          <a:noFill/>
        </p:spPr>
        <p:txBody>
          <a:bodyPr wrap="square" lIns="45720" rIns="45720" tIns="18288" bIns="18288" anchor="ctr">
            <a:spAutoFit/>
          </a:bodyPr>
          <a:lstStyle/>
          <a:p>
            <a:pPr rtl="1" algn="ctr">
              <a:lnSpc>
                <a:spcPct val="95000"/>
              </a:lnSpc>
            </a:pPr>
            <a:r>
              <a:rPr sz="2000" b="1" lang="ar-MA">
                <a:solidFill>
                  <a:srgbClr val="FFFFFF"/>
                </a:solidFill>
                <a:latin typeface="Cairo"/>
                <a:cs typeface="Cairo"/>
              </a:rPr>
              <a:t>عودة إلى الحمائية</a:t>
            </a:r>
          </a:p>
        </p:txBody>
      </p:sp>
      <p:sp>
        <p:nvSpPr>
          <p:cNvPr id="11" name="Left Arrow 10"/>
          <p:cNvSpPr/>
          <p:nvPr/>
        </p:nvSpPr>
        <p:spPr>
          <a:xfrm rot="10800000">
            <a:off x="4366259" y="3268979"/>
            <a:ext cx="411480" cy="365760"/>
          </a:xfrm>
          <a:prstGeom prst="leftArrow">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4823460" y="2971800"/>
            <a:ext cx="2148840" cy="960120"/>
          </a:xfrm>
          <a:prstGeom prst="roundRect">
            <a:avLst>
              <a:gd name="adj" fmla="val 12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4878324" y="2971800"/>
            <a:ext cx="2039112" cy="960120"/>
          </a:xfrm>
          <a:prstGeom prst="rect">
            <a:avLst/>
          </a:prstGeom>
          <a:noFill/>
        </p:spPr>
        <p:txBody>
          <a:bodyPr wrap="square" lIns="45720" rIns="45720" tIns="18288" bIns="18288" anchor="ctr">
            <a:spAutoFit/>
          </a:bodyPr>
          <a:lstStyle/>
          <a:p>
            <a:pPr rtl="1" algn="ctr">
              <a:lnSpc>
                <a:spcPct val="95000"/>
              </a:lnSpc>
            </a:pPr>
            <a:r>
              <a:rPr sz="2000" b="1" lang="ar-MA">
                <a:solidFill>
                  <a:srgbClr val="FFFFFF"/>
                </a:solidFill>
                <a:latin typeface="Cairo"/>
                <a:cs typeface="Cairo"/>
              </a:rPr>
              <a:t>الإمبريالية</a:t>
            </a:r>
          </a:p>
        </p:txBody>
      </p:sp>
      <p:sp>
        <p:nvSpPr>
          <p:cNvPr id="14" name="Rounded Rectangle 13"/>
          <p:cNvSpPr/>
          <p:nvPr/>
        </p:nvSpPr>
        <p:spPr>
          <a:xfrm>
            <a:off x="411480" y="4050791"/>
            <a:ext cx="8321040" cy="566928"/>
          </a:xfrm>
          <a:prstGeom prst="roundRect">
            <a:avLst>
              <a:gd name="adj" fmla="val 30000"/>
            </a:avLst>
          </a:prstGeom>
          <a:solidFill>
            <a:srgbClr val="F3E6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594360" y="4050791"/>
            <a:ext cx="7955280" cy="566928"/>
          </a:xfrm>
          <a:prstGeom prst="rect">
            <a:avLst/>
          </a:prstGeom>
          <a:noFill/>
        </p:spPr>
        <p:txBody>
          <a:bodyPr wrap="square" lIns="45720" rIns="45720" tIns="18288" bIns="18288" anchor="ctr">
            <a:spAutoFit/>
          </a:bodyPr>
          <a:lstStyle/>
          <a:p>
            <a:pPr rtl="1" algn="ctr">
              <a:lnSpc>
                <a:spcPct val="100000"/>
              </a:lnSpc>
            </a:pPr>
            <a:r>
              <a:rPr sz="1800" b="1" lang="ar-MA">
                <a:solidFill>
                  <a:srgbClr val="0B2242"/>
                </a:solidFill>
                <a:latin typeface="Cairo"/>
                <a:cs typeface="Cairo"/>
              </a:rPr>
              <a:t>مثال: انهيار بنك الاتحاد العام بفرنسا</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400" b="1" lang="ar-MA">
                <a:solidFill>
                  <a:srgbClr val="0B2242"/>
                </a:solidFill>
                <a:latin typeface="Cairo"/>
                <a:cs typeface="Cairo"/>
              </a:rPr>
              <a:t>3- تطور النظام الرأسمالي باتجاه الرأسمالية المالية</a:t>
            </a:r>
          </a:p>
          <a:p>
            <a:pPr rtl="1" algn="r">
              <a:buNone/>
              <a:spcAft>
                <a:spcPts val="600"/>
              </a:spcAft>
            </a:pPr>
            <a:r>
              <a:rPr sz="2400" b="0" lang="ar-MA">
                <a:latin typeface="Cairo"/>
                <a:cs typeface="Cairo"/>
              </a:rPr>
              <a:t>بعد المرور من مرحلة الرأسمالية التجارية ثم الرأسمالية الصناعية تحولت الدول الصناعية نحو مرحلة الرأسمالية المالية وجاء ذلك بفعل تأثير الشركات المجهولة الاسم والبورصات والأبناك فمهد</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ذلك للحركة الإمبريالية (انظر الوثيقة 1 ص 20).</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400" b="0" lang="ar-MA">
                <a:latin typeface="Cairo"/>
                <a:cs typeface="Cairo"/>
              </a:rPr>
              <a:t>شهدت سنة 1873م أزمة حقيقية للنظام الرأسمالي حيث شهد قطاع الصناعة فائضا في الإنتاج ثم انتقلت الأزمة إلى القطاعين الفلاحي والصناعي مما عجل في عودة أوروبا إلى الحمائية (مثال انهيار بنك الاتحاد العام بفرنسا): «أكثر عدوانية - فائض في الإنتاج - الإمبريالية».</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01"/>
          </p:nvPr>
        </p:nvSpPr>
        <p:spPr/>
        <p:txBody>
          <a:bodyPr wrap="square"/>
          <a:lstStyle/>
          <a:p>
            <a:pPr rtl="1" algn="r">
              <a:buNone/>
              <a:spcAft>
                <a:spcPts val="600"/>
              </a:spcAft>
            </a:pPr>
            <a:r>
              <a:rPr sz="9600" b="0" lang="ar-MA">
                <a:latin typeface="Cairo"/>
                <a:cs typeface="Cairo"/>
              </a:rPr>
              <a:t>4</a:t>
            </a:r>
          </a:p>
        </p:txBody>
      </p:sp>
      <p:sp>
        <p:nvSpPr>
          <p:cNvPr id="3" name="Title 2"/>
          <p:cNvSpPr>
            <a:spLocks noGrp="1"/>
          </p:cNvSpPr>
          <p:nvPr>
            <p:ph type="title" idx="102"/>
          </p:nvPr>
        </p:nvSpPr>
        <p:spPr/>
        <p:txBody>
          <a:bodyPr wrap="square"/>
          <a:lstStyle/>
          <a:p>
            <a:pPr rtl="1" algn="r">
              <a:buNone/>
              <a:spcAft>
                <a:spcPts val="600"/>
              </a:spcAft>
            </a:pPr>
            <a:r>
              <a:rPr sz="4000" b="0" lang="ar-MA">
                <a:latin typeface="Cairo"/>
                <a:cs typeface="Cairo"/>
              </a:rPr>
              <a:t>المحور الرابع: التحولات الاجتماعية</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ثلاث تحولات ديموغرافية</a:t>
            </a:r>
          </a:p>
        </p:txBody>
      </p:sp>
      <p:sp>
        <p:nvSpPr>
          <p:cNvPr id="3" name="Rounded Rectangle 2"/>
          <p:cNvSpPr/>
          <p:nvPr/>
        </p:nvSpPr>
        <p:spPr>
          <a:xfrm>
            <a:off x="6068568"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8622792" y="1097280"/>
            <a:ext cx="109728" cy="3520439"/>
          </a:xfrm>
          <a:prstGeom prst="rect">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6205728" y="1508760"/>
            <a:ext cx="2298192" cy="1051560"/>
          </a:xfrm>
          <a:prstGeom prst="rect">
            <a:avLst/>
          </a:prstGeom>
          <a:noFill/>
        </p:spPr>
        <p:txBody>
          <a:bodyPr wrap="square" lIns="45720" rIns="45720" tIns="18288" bIns="18288" anchor="t">
            <a:spAutoFit/>
          </a:bodyPr>
          <a:lstStyle/>
          <a:p>
            <a:pPr rtl="1" algn="r">
              <a:lnSpc>
                <a:spcPct val="95000"/>
              </a:lnSpc>
            </a:pPr>
            <a:r>
              <a:rPr sz="2800" b="1" lang="ar-MA">
                <a:solidFill>
                  <a:srgbClr val="1F6F78"/>
                </a:solidFill>
                <a:latin typeface="Cairo"/>
                <a:cs typeface="Cairo"/>
              </a:rPr>
              <a:t>انفجار ديمغرافي</a:t>
            </a:r>
          </a:p>
        </p:txBody>
      </p:sp>
      <p:sp>
        <p:nvSpPr>
          <p:cNvPr id="6" name="TextBox 5"/>
          <p:cNvSpPr txBox="1"/>
          <p:nvPr/>
        </p:nvSpPr>
        <p:spPr>
          <a:xfrm>
            <a:off x="6205728" y="25603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a:t>
            </a:r>
          </a:p>
        </p:txBody>
      </p:sp>
      <p:sp>
        <p:nvSpPr>
          <p:cNvPr id="7" name="TextBox 6"/>
          <p:cNvSpPr txBox="1"/>
          <p:nvPr/>
        </p:nvSpPr>
        <p:spPr>
          <a:xfrm>
            <a:off x="6205728" y="2916935"/>
            <a:ext cx="2298192" cy="1655064"/>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وفيات أقل وولادات أكثر</a:t>
            </a:r>
          </a:p>
        </p:txBody>
      </p:sp>
      <p:sp>
        <p:nvSpPr>
          <p:cNvPr id="8" name="Rounded Rectangle 7"/>
          <p:cNvSpPr/>
          <p:nvPr/>
        </p:nvSpPr>
        <p:spPr>
          <a:xfrm>
            <a:off x="3240023"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5794248" y="1097280"/>
            <a:ext cx="109728" cy="3520439"/>
          </a:xfrm>
          <a:prstGeom prst="rect">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3377183" y="1508760"/>
            <a:ext cx="2298192" cy="1051560"/>
          </a:xfrm>
          <a:prstGeom prst="rect">
            <a:avLst/>
          </a:prstGeom>
          <a:noFill/>
        </p:spPr>
        <p:txBody>
          <a:bodyPr wrap="square" lIns="45720" rIns="45720" tIns="18288" bIns="18288" anchor="t">
            <a:spAutoFit/>
          </a:bodyPr>
          <a:lstStyle/>
          <a:p>
            <a:pPr rtl="1" algn="r">
              <a:lnSpc>
                <a:spcPct val="95000"/>
              </a:lnSpc>
            </a:pPr>
            <a:r>
              <a:rPr sz="2800" b="1" lang="ar-MA">
                <a:solidFill>
                  <a:srgbClr val="8C2F39"/>
                </a:solidFill>
                <a:latin typeface="Cairo"/>
                <a:cs typeface="Cairo"/>
              </a:rPr>
              <a:t>انفجار حضري</a:t>
            </a:r>
          </a:p>
        </p:txBody>
      </p:sp>
      <p:sp>
        <p:nvSpPr>
          <p:cNvPr id="11" name="TextBox 10"/>
          <p:cNvSpPr txBox="1"/>
          <p:nvPr/>
        </p:nvSpPr>
        <p:spPr>
          <a:xfrm>
            <a:off x="3377183" y="25603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a:t>
            </a:r>
          </a:p>
        </p:txBody>
      </p:sp>
      <p:sp>
        <p:nvSpPr>
          <p:cNvPr id="12" name="TextBox 11"/>
          <p:cNvSpPr txBox="1"/>
          <p:nvPr/>
        </p:nvSpPr>
        <p:spPr>
          <a:xfrm>
            <a:off x="3377183" y="2916935"/>
            <a:ext cx="2298192" cy="1655064"/>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هجرة قروية نحو المدن</a:t>
            </a:r>
          </a:p>
        </p:txBody>
      </p:sp>
      <p:sp>
        <p:nvSpPr>
          <p:cNvPr id="13" name="Rounded Rectangle 12"/>
          <p:cNvSpPr/>
          <p:nvPr/>
        </p:nvSpPr>
        <p:spPr>
          <a:xfrm>
            <a:off x="411479"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ectangle 13"/>
          <p:cNvSpPr/>
          <p:nvPr/>
        </p:nvSpPr>
        <p:spPr>
          <a:xfrm>
            <a:off x="2965703" y="1097280"/>
            <a:ext cx="109728" cy="3520439"/>
          </a:xfrm>
          <a:prstGeom prst="rect">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548639" y="1508760"/>
            <a:ext cx="2298192" cy="1051560"/>
          </a:xfrm>
          <a:prstGeom prst="rect">
            <a:avLst/>
          </a:prstGeom>
          <a:noFill/>
        </p:spPr>
        <p:txBody>
          <a:bodyPr wrap="square" lIns="45720" rIns="45720" tIns="18288" bIns="18288" anchor="t">
            <a:spAutoFit/>
          </a:bodyPr>
          <a:lstStyle/>
          <a:p>
            <a:pPr rtl="1" algn="r">
              <a:lnSpc>
                <a:spcPct val="95000"/>
              </a:lnSpc>
            </a:pPr>
            <a:r>
              <a:rPr sz="2800" b="1" lang="ar-MA">
                <a:solidFill>
                  <a:srgbClr val="4F7A3A"/>
                </a:solidFill>
                <a:latin typeface="Cairo"/>
                <a:cs typeface="Cairo"/>
              </a:rPr>
              <a:t>هجرة خارجية</a:t>
            </a:r>
          </a:p>
        </p:txBody>
      </p:sp>
      <p:sp>
        <p:nvSpPr>
          <p:cNvPr id="16" name="TextBox 15"/>
          <p:cNvSpPr txBox="1"/>
          <p:nvPr/>
        </p:nvSpPr>
        <p:spPr>
          <a:xfrm>
            <a:off x="548639" y="25603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a:t>
            </a:r>
          </a:p>
        </p:txBody>
      </p:sp>
      <p:sp>
        <p:nvSpPr>
          <p:cNvPr id="17" name="TextBox 16"/>
          <p:cNvSpPr txBox="1"/>
          <p:nvPr/>
        </p:nvSpPr>
        <p:spPr>
          <a:xfrm>
            <a:off x="548639" y="2916935"/>
            <a:ext cx="2298192" cy="1655064"/>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نحو العالم الجديد والمستعمرات</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الانفجار الديموغرافي وتضخم المدن</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qarn19-08.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طبقتان متقابلتان</a:t>
            </a:r>
          </a:p>
        </p:txBody>
      </p:sp>
      <p:sp>
        <p:nvSpPr>
          <p:cNvPr id="3" name="Rounded Rectangle 2"/>
          <p:cNvSpPr/>
          <p:nvPr/>
        </p:nvSpPr>
        <p:spPr>
          <a:xfrm>
            <a:off x="5212080" y="1097280"/>
            <a:ext cx="3520440" cy="1687067"/>
          </a:xfrm>
          <a:prstGeom prst="roundRect">
            <a:avLst>
              <a:gd name="adj" fmla="val 15000"/>
            </a:avLst>
          </a:prstGeom>
          <a:solidFill>
            <a:srgbClr val="FFFFFF"/>
          </a:solidFill>
          <a:ln w="15875">
            <a:solidFill>
              <a:srgbClr val="1F6F7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7406640" y="1097280"/>
            <a:ext cx="1325880" cy="1687067"/>
          </a:xfrm>
          <a:prstGeom prst="roundRect">
            <a:avLst>
              <a:gd name="adj" fmla="val 15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7406640" y="1097280"/>
            <a:ext cx="1325880" cy="1687067"/>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البورجوازية</a:t>
            </a:r>
          </a:p>
        </p:txBody>
      </p:sp>
      <p:sp>
        <p:nvSpPr>
          <p:cNvPr id="6" name="TextBox 5"/>
          <p:cNvSpPr txBox="1"/>
          <p:nvPr/>
        </p:nvSpPr>
        <p:spPr>
          <a:xfrm>
            <a:off x="5303520" y="1097280"/>
            <a:ext cx="2057400" cy="1687067"/>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تملك المصانع والمتاجر والأبناك</a:t>
            </a:r>
          </a:p>
        </p:txBody>
      </p:sp>
      <p:sp>
        <p:nvSpPr>
          <p:cNvPr id="7" name="Rounded Rectangle 6"/>
          <p:cNvSpPr/>
          <p:nvPr/>
        </p:nvSpPr>
        <p:spPr>
          <a:xfrm>
            <a:off x="411480" y="1097280"/>
            <a:ext cx="3520440" cy="1687067"/>
          </a:xfrm>
          <a:prstGeom prst="roundRect">
            <a:avLst>
              <a:gd name="adj" fmla="val 15000"/>
            </a:avLst>
          </a:prstGeom>
          <a:solidFill>
            <a:srgbClr val="FFFFFF"/>
          </a:solidFill>
          <a:ln w="15875">
            <a:solidFill>
              <a:srgbClr val="8C2F3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ounded Rectangle 7"/>
          <p:cNvSpPr/>
          <p:nvPr/>
        </p:nvSpPr>
        <p:spPr>
          <a:xfrm>
            <a:off x="2606039" y="1097280"/>
            <a:ext cx="1325880" cy="1687067"/>
          </a:xfrm>
          <a:prstGeom prst="roundRect">
            <a:avLst>
              <a:gd name="adj" fmla="val 15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2606039" y="1097280"/>
            <a:ext cx="1325880" cy="1687067"/>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البروليتاريا</a:t>
            </a:r>
          </a:p>
        </p:txBody>
      </p:sp>
      <p:sp>
        <p:nvSpPr>
          <p:cNvPr id="10" name="TextBox 9"/>
          <p:cNvSpPr txBox="1"/>
          <p:nvPr/>
        </p:nvSpPr>
        <p:spPr>
          <a:xfrm>
            <a:off x="502920" y="1097280"/>
            <a:ext cx="2057400" cy="1687067"/>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تبيع قوة عملها</a:t>
            </a:r>
          </a:p>
        </p:txBody>
      </p:sp>
      <p:sp>
        <p:nvSpPr>
          <p:cNvPr id="11" name="Oval 10"/>
          <p:cNvSpPr/>
          <p:nvPr/>
        </p:nvSpPr>
        <p:spPr>
          <a:xfrm>
            <a:off x="4288536" y="1657349"/>
            <a:ext cx="566928" cy="566928"/>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a:t>
            </a:r>
          </a:p>
        </p:txBody>
      </p:sp>
      <p:sp>
        <p:nvSpPr>
          <p:cNvPr id="12" name="Rounded Rectangle 11"/>
          <p:cNvSpPr/>
          <p:nvPr/>
        </p:nvSpPr>
        <p:spPr>
          <a:xfrm>
            <a:off x="5212080" y="2930652"/>
            <a:ext cx="3520440" cy="1687067"/>
          </a:xfrm>
          <a:prstGeom prst="roundRect">
            <a:avLst>
              <a:gd name="adj" fmla="val 15000"/>
            </a:avLst>
          </a:prstGeom>
          <a:solidFill>
            <a:srgbClr val="FFFFFF"/>
          </a:solidFill>
          <a:ln w="15875">
            <a:solidFill>
              <a:srgbClr val="4F7A3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ounded Rectangle 12"/>
          <p:cNvSpPr/>
          <p:nvPr/>
        </p:nvSpPr>
        <p:spPr>
          <a:xfrm>
            <a:off x="7406640" y="2930652"/>
            <a:ext cx="1325880" cy="1687067"/>
          </a:xfrm>
          <a:prstGeom prst="roundRect">
            <a:avLst>
              <a:gd name="adj" fmla="val 15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7406640" y="2930652"/>
            <a:ext cx="1325880" cy="1687067"/>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نفوذها</a:t>
            </a:r>
          </a:p>
        </p:txBody>
      </p:sp>
      <p:sp>
        <p:nvSpPr>
          <p:cNvPr id="15" name="TextBox 14"/>
          <p:cNvSpPr txBox="1"/>
          <p:nvPr/>
        </p:nvSpPr>
        <p:spPr>
          <a:xfrm>
            <a:off x="5303520" y="2930652"/>
            <a:ext cx="2057400" cy="1687067"/>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يتزايد اقتصاديًا وسياسيًا</a:t>
            </a:r>
          </a:p>
        </p:txBody>
      </p:sp>
      <p:sp>
        <p:nvSpPr>
          <p:cNvPr id="16" name="Rounded Rectangle 15"/>
          <p:cNvSpPr/>
          <p:nvPr/>
        </p:nvSpPr>
        <p:spPr>
          <a:xfrm>
            <a:off x="411480" y="2930652"/>
            <a:ext cx="3520440" cy="1687067"/>
          </a:xfrm>
          <a:prstGeom prst="roundRect">
            <a:avLst>
              <a:gd name="adj" fmla="val 15000"/>
            </a:avLst>
          </a:prstGeom>
          <a:solidFill>
            <a:srgbClr val="FFFFFF"/>
          </a:solidFill>
          <a:ln w="15875">
            <a:solidFill>
              <a:srgbClr val="B06A1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ounded Rectangle 16"/>
          <p:cNvSpPr/>
          <p:nvPr/>
        </p:nvSpPr>
        <p:spPr>
          <a:xfrm>
            <a:off x="2606039" y="2930652"/>
            <a:ext cx="1325880" cy="1687067"/>
          </a:xfrm>
          <a:prstGeom prst="roundRect">
            <a:avLst>
              <a:gd name="adj" fmla="val 15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2606039" y="2930652"/>
            <a:ext cx="1325880" cy="1687067"/>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ظروفها</a:t>
            </a:r>
          </a:p>
        </p:txBody>
      </p:sp>
      <p:sp>
        <p:nvSpPr>
          <p:cNvPr id="19" name="TextBox 18"/>
          <p:cNvSpPr txBox="1"/>
          <p:nvPr/>
        </p:nvSpPr>
        <p:spPr>
          <a:xfrm>
            <a:off x="502920" y="2930652"/>
            <a:ext cx="2057400" cy="1687067"/>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أجور ضعيفة، عمل طويل، سكن غير لائق</a:t>
            </a:r>
          </a:p>
        </p:txBody>
      </p:sp>
      <p:sp>
        <p:nvSpPr>
          <p:cNvPr id="20" name="Oval 19"/>
          <p:cNvSpPr/>
          <p:nvPr/>
        </p:nvSpPr>
        <p:spPr>
          <a:xfrm>
            <a:off x="4288536" y="3490721"/>
            <a:ext cx="566928" cy="566928"/>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2800" b="0" lang="ar-MA">
                <a:latin typeface="Cairo"/>
                <a:cs typeface="Cairo"/>
              </a:rPr>
              <a:t>عالمان متناقضان: البورجوازية والبروليتاريا</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qarn19-09.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ثمن التقدم: معاناة الطبقة العاملة</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qarn19-10.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II. رصد وتفسير التحولات الاجتماعية بالعالم الرأسمالي خلال القرن 19م</a:t>
            </a:r>
          </a:p>
          <a:p>
            <a:pPr rtl="1" algn="r">
              <a:buNone/>
              <a:spcAft>
                <a:spcPts val="600"/>
              </a:spcAft>
            </a:pPr>
            <a:r>
              <a:rPr sz="2600" b="1" lang="ar-MA">
                <a:solidFill>
                  <a:srgbClr val="0B2242"/>
                </a:solidFill>
                <a:latin typeface="Cairo"/>
                <a:cs typeface="Cairo"/>
              </a:rPr>
              <a:t>1- التحولات الديمغرافية</a:t>
            </a:r>
          </a:p>
          <a:p>
            <a:pPr rtl="1" algn="r">
              <a:buNone/>
              <a:spcAft>
                <a:spcPts val="600"/>
              </a:spcAft>
            </a:pPr>
            <a:r>
              <a:rPr sz="2600" b="0" lang="ar-MA">
                <a:latin typeface="Cairo"/>
                <a:cs typeface="Cairo"/>
              </a:rPr>
              <a:t>شهد العالم الرأسمالي تحولات ديموغرافية مهمة من أبرزها:</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انفجار ديمغرافي: تضاعف عدد السكان بفعل انخفاض نسبة الوفيات أمام تحسن التغذية وتقدم الطب، مقابل ارتفاع نسبة الولادات.</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400" b="0" lang="ar-MA">
                <a:latin typeface="Cairo"/>
                <a:cs typeface="Cairo"/>
              </a:rPr>
              <a:t>• انفجار حضري: نمو حضري سريع أمام انتشار الهجرة القروية. تزايد الهجرة القروية لعدة أسباب منها الثورة الصناعية والتوسع الرأسمالي وضعف الدخل الفلاحي وزيادة جاذبية المدن وتوفرها على فرص الشغل وتراجع الطلب على اليد العاملة بالبوادي وانتشار ظاهرة التسييج واندثار العادات والتقاليد الجماعية دون أن ننسى دور المكننة في الفلاحة...</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هجرة خارجية: بفعل الانفجار الديمغرافي زادت الهجرة الخارجية خصوصا نحو العالم الجديد والمستعمرات...</a:t>
            </a:r>
          </a:p>
          <a:p>
            <a:pPr rtl="1" algn="r">
              <a:buNone/>
              <a:spcAft>
                <a:spcPts val="600"/>
              </a:spcAft>
            </a:pPr>
            <a:r>
              <a:rPr sz="2600" b="1" lang="ar-MA">
                <a:solidFill>
                  <a:srgbClr val="0B2242"/>
                </a:solidFill>
                <a:latin typeface="Cairo"/>
                <a:cs typeface="Cairo"/>
              </a:rPr>
              <a:t>2- التحولات البنيوية</a:t>
            </a:r>
          </a:p>
          <a:p>
            <a:pPr rtl="1" algn="r">
              <a:buNone/>
              <a:spcAft>
                <a:spcPts val="600"/>
              </a:spcAft>
            </a:pPr>
            <a:r>
              <a:rPr sz="2600" b="0" lang="ar-MA">
                <a:latin typeface="Cairo"/>
                <a:cs typeface="Cairo"/>
              </a:rPr>
              <a:t>• تغيرت البنية الاجتماعية في البلدان الرأسمالية.</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400" b="0" lang="ar-MA">
                <a:latin typeface="Cairo"/>
                <a:cs typeface="Cairo"/>
              </a:rPr>
              <a:t>• تزايد نفوذ البورجوازية التي سيطرت على الأنشطة الصناعية والتجارية والخدماتية والفلاحة العصرية. في حين تراجعت مكانة طبقة النبلاء، وأدت حركة التصنيع إلى تكاثر اليد العاملة التي عانت من ظروف معيشية قاسية منها ضعف الأجور وطول مدة العمل اليومي والسكن غير اللائق وانتشار الأمراض وسوء التغذية واستغلال الأطفال والنساء...</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01"/>
          </p:nvPr>
        </p:nvSpPr>
        <p:spPr/>
        <p:txBody>
          <a:bodyPr wrap="square"/>
          <a:lstStyle/>
          <a:p>
            <a:pPr rtl="1" algn="r">
              <a:buNone/>
              <a:spcAft>
                <a:spcPts val="600"/>
              </a:spcAft>
            </a:pPr>
            <a:r>
              <a:rPr sz="9600" b="0" lang="ar-MA">
                <a:latin typeface="Cairo"/>
                <a:cs typeface="Cairo"/>
              </a:rPr>
              <a:t>5</a:t>
            </a:r>
          </a:p>
        </p:txBody>
      </p:sp>
      <p:sp>
        <p:nvSpPr>
          <p:cNvPr id="3" name="Title 2"/>
          <p:cNvSpPr>
            <a:spLocks noGrp="1"/>
          </p:cNvSpPr>
          <p:nvPr>
            <p:ph type="title" idx="102"/>
          </p:nvPr>
        </p:nvSpPr>
        <p:spPr/>
        <p:txBody>
          <a:bodyPr wrap="square"/>
          <a:lstStyle/>
          <a:p>
            <a:pPr rtl="1" algn="r">
              <a:buNone/>
              <a:spcAft>
                <a:spcPts val="600"/>
              </a:spcAft>
            </a:pPr>
            <a:r>
              <a:rPr sz="4000" b="0" lang="ar-MA">
                <a:latin typeface="Cairo"/>
                <a:cs typeface="Cairo"/>
              </a:rPr>
              <a:t>المحور الخامس: التحولات الفكرية</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التمرد الفكري: ميلاد الفكر الاشتراكي</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qarn19-11.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تياران اشتراكيان</a:t>
            </a:r>
          </a:p>
        </p:txBody>
      </p:sp>
      <p:sp>
        <p:nvSpPr>
          <p:cNvPr id="3" name="Rounded Rectangle 2"/>
          <p:cNvSpPr/>
          <p:nvPr/>
        </p:nvSpPr>
        <p:spPr>
          <a:xfrm>
            <a:off x="5212080" y="1097280"/>
            <a:ext cx="3520440" cy="1687067"/>
          </a:xfrm>
          <a:prstGeom prst="roundRect">
            <a:avLst>
              <a:gd name="adj" fmla="val 15000"/>
            </a:avLst>
          </a:prstGeom>
          <a:solidFill>
            <a:srgbClr val="FFFFFF"/>
          </a:solidFill>
          <a:ln w="15875">
            <a:solidFill>
              <a:srgbClr val="1F6F7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7406640" y="1097280"/>
            <a:ext cx="1325880" cy="1687067"/>
          </a:xfrm>
          <a:prstGeom prst="roundRect">
            <a:avLst>
              <a:gd name="adj" fmla="val 15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7406640" y="1097280"/>
            <a:ext cx="1325880" cy="1687067"/>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طوباوية</a:t>
            </a:r>
          </a:p>
        </p:txBody>
      </p:sp>
      <p:sp>
        <p:nvSpPr>
          <p:cNvPr id="6" name="TextBox 5"/>
          <p:cNvSpPr txBox="1"/>
          <p:nvPr/>
        </p:nvSpPr>
        <p:spPr>
          <a:xfrm>
            <a:off x="5303520" y="1097280"/>
            <a:ext cx="2057400" cy="1687067"/>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سان سيمون، روبرت أووين</a:t>
            </a:r>
          </a:p>
        </p:txBody>
      </p:sp>
      <p:sp>
        <p:nvSpPr>
          <p:cNvPr id="7" name="Rounded Rectangle 6"/>
          <p:cNvSpPr/>
          <p:nvPr/>
        </p:nvSpPr>
        <p:spPr>
          <a:xfrm>
            <a:off x="411480" y="1097280"/>
            <a:ext cx="3520440" cy="1687067"/>
          </a:xfrm>
          <a:prstGeom prst="roundRect">
            <a:avLst>
              <a:gd name="adj" fmla="val 15000"/>
            </a:avLst>
          </a:prstGeom>
          <a:solidFill>
            <a:srgbClr val="FFFFFF"/>
          </a:solidFill>
          <a:ln w="15875">
            <a:solidFill>
              <a:srgbClr val="8C2F3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ounded Rectangle 7"/>
          <p:cNvSpPr/>
          <p:nvPr/>
        </p:nvSpPr>
        <p:spPr>
          <a:xfrm>
            <a:off x="2606039" y="1097280"/>
            <a:ext cx="1325880" cy="1687067"/>
          </a:xfrm>
          <a:prstGeom prst="roundRect">
            <a:avLst>
              <a:gd name="adj" fmla="val 15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2606039" y="1097280"/>
            <a:ext cx="1325880" cy="1687067"/>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علمية</a:t>
            </a:r>
          </a:p>
        </p:txBody>
      </p:sp>
      <p:sp>
        <p:nvSpPr>
          <p:cNvPr id="10" name="TextBox 9"/>
          <p:cNvSpPr txBox="1"/>
          <p:nvPr/>
        </p:nvSpPr>
        <p:spPr>
          <a:xfrm>
            <a:off x="502920" y="1097280"/>
            <a:ext cx="2057400" cy="1687067"/>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كارل ماركس، فريدريك إنجلز</a:t>
            </a:r>
          </a:p>
        </p:txBody>
      </p:sp>
      <p:sp>
        <p:nvSpPr>
          <p:cNvPr id="11" name="Oval 10"/>
          <p:cNvSpPr/>
          <p:nvPr/>
        </p:nvSpPr>
        <p:spPr>
          <a:xfrm>
            <a:off x="4288536" y="1657349"/>
            <a:ext cx="566928" cy="566928"/>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a:t>
            </a:r>
          </a:p>
        </p:txBody>
      </p:sp>
      <p:sp>
        <p:nvSpPr>
          <p:cNvPr id="12" name="Rounded Rectangle 11"/>
          <p:cNvSpPr/>
          <p:nvPr/>
        </p:nvSpPr>
        <p:spPr>
          <a:xfrm>
            <a:off x="5212080" y="2930652"/>
            <a:ext cx="3520440" cy="1687067"/>
          </a:xfrm>
          <a:prstGeom prst="roundRect">
            <a:avLst>
              <a:gd name="adj" fmla="val 15000"/>
            </a:avLst>
          </a:prstGeom>
          <a:solidFill>
            <a:srgbClr val="FFFFFF"/>
          </a:solidFill>
          <a:ln w="15875">
            <a:solidFill>
              <a:srgbClr val="4F7A3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ounded Rectangle 12"/>
          <p:cNvSpPr/>
          <p:nvPr/>
        </p:nvSpPr>
        <p:spPr>
          <a:xfrm>
            <a:off x="7406640" y="2930652"/>
            <a:ext cx="1325880" cy="1687067"/>
          </a:xfrm>
          <a:prstGeom prst="roundRect">
            <a:avLst>
              <a:gd name="adj" fmla="val 15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7406640" y="2930652"/>
            <a:ext cx="1325880" cy="1687067"/>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الوسيلة</a:t>
            </a:r>
          </a:p>
        </p:txBody>
      </p:sp>
      <p:sp>
        <p:nvSpPr>
          <p:cNvPr id="15" name="TextBox 14"/>
          <p:cNvSpPr txBox="1"/>
          <p:nvPr/>
        </p:nvSpPr>
        <p:spPr>
          <a:xfrm>
            <a:off x="5303520" y="2930652"/>
            <a:ext cx="2057400" cy="1687067"/>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تجمعات إنتاجية وتسيير النخبة</a:t>
            </a:r>
          </a:p>
        </p:txBody>
      </p:sp>
      <p:sp>
        <p:nvSpPr>
          <p:cNvPr id="16" name="Rounded Rectangle 15"/>
          <p:cNvSpPr/>
          <p:nvPr/>
        </p:nvSpPr>
        <p:spPr>
          <a:xfrm>
            <a:off x="411480" y="2930652"/>
            <a:ext cx="3520440" cy="1687067"/>
          </a:xfrm>
          <a:prstGeom prst="roundRect">
            <a:avLst>
              <a:gd name="adj" fmla="val 15000"/>
            </a:avLst>
          </a:prstGeom>
          <a:solidFill>
            <a:srgbClr val="FFFFFF"/>
          </a:solidFill>
          <a:ln w="15875">
            <a:solidFill>
              <a:srgbClr val="B06A1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ounded Rectangle 16"/>
          <p:cNvSpPr/>
          <p:nvPr/>
        </p:nvSpPr>
        <p:spPr>
          <a:xfrm>
            <a:off x="2606039" y="2930652"/>
            <a:ext cx="1325880" cy="1687067"/>
          </a:xfrm>
          <a:prstGeom prst="roundRect">
            <a:avLst>
              <a:gd name="adj" fmla="val 15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2606039" y="2930652"/>
            <a:ext cx="1325880" cy="1687067"/>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الوسيلة</a:t>
            </a:r>
          </a:p>
        </p:txBody>
      </p:sp>
      <p:sp>
        <p:nvSpPr>
          <p:cNvPr id="19" name="TextBox 18"/>
          <p:cNvSpPr txBox="1"/>
          <p:nvPr/>
        </p:nvSpPr>
        <p:spPr>
          <a:xfrm>
            <a:off x="502920" y="2930652"/>
            <a:ext cx="2057400" cy="1687067"/>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صراع طبقي وعنف ثوري</a:t>
            </a:r>
          </a:p>
        </p:txBody>
      </p:sp>
      <p:sp>
        <p:nvSpPr>
          <p:cNvPr id="20" name="Oval 19"/>
          <p:cNvSpPr/>
          <p:nvPr/>
        </p:nvSpPr>
        <p:spPr>
          <a:xfrm>
            <a:off x="4288536" y="3490721"/>
            <a:ext cx="566928" cy="566928"/>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2800" b="0" lang="ar-MA">
                <a:latin typeface="Cairo"/>
                <a:cs typeface="Cairo"/>
              </a:rPr>
              <a:t>الحالمون مقابل الثوريين: تيارات الاشتراكية</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qarn19-12.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اتحاد العمال: الحركة النقابية</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qarn19-13.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ثمار النضال العمالي</a:t>
            </a:r>
          </a:p>
        </p:txBody>
      </p:sp>
      <p:sp>
        <p:nvSpPr>
          <p:cNvPr id="3" name="Rounded Rectangle 2"/>
          <p:cNvSpPr/>
          <p:nvPr/>
        </p:nvSpPr>
        <p:spPr>
          <a:xfrm>
            <a:off x="6068568"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8622792" y="1097280"/>
            <a:ext cx="109728" cy="3520439"/>
          </a:xfrm>
          <a:prstGeom prst="rect">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6205728" y="1508760"/>
            <a:ext cx="2298192" cy="594360"/>
          </a:xfrm>
          <a:prstGeom prst="rect">
            <a:avLst/>
          </a:prstGeom>
          <a:noFill/>
        </p:spPr>
        <p:txBody>
          <a:bodyPr wrap="square" lIns="45720" rIns="45720" tIns="18288" bIns="18288" anchor="t">
            <a:spAutoFit/>
          </a:bodyPr>
          <a:lstStyle/>
          <a:p>
            <a:pPr rtl="1" algn="r">
              <a:lnSpc>
                <a:spcPct val="95000"/>
              </a:lnSpc>
            </a:pPr>
            <a:r>
              <a:rPr sz="2800" b="1" lang="ar-MA">
                <a:solidFill>
                  <a:srgbClr val="1F6F78"/>
                </a:solidFill>
                <a:latin typeface="Cairo"/>
                <a:cs typeface="Cairo"/>
              </a:rPr>
              <a:t>ساعات أقل</a:t>
            </a:r>
          </a:p>
        </p:txBody>
      </p:sp>
      <p:sp>
        <p:nvSpPr>
          <p:cNvPr id="6" name="TextBox 5"/>
          <p:cNvSpPr txBox="1"/>
          <p:nvPr/>
        </p:nvSpPr>
        <p:spPr>
          <a:xfrm>
            <a:off x="6205728" y="21031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a:t>
            </a:r>
          </a:p>
        </p:txBody>
      </p:sp>
      <p:sp>
        <p:nvSpPr>
          <p:cNvPr id="7" name="TextBox 6"/>
          <p:cNvSpPr txBox="1"/>
          <p:nvPr/>
        </p:nvSpPr>
        <p:spPr>
          <a:xfrm>
            <a:off x="6205728" y="2459735"/>
            <a:ext cx="2298192" cy="2112264"/>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تقليص العمل اليومي</a:t>
            </a:r>
          </a:p>
        </p:txBody>
      </p:sp>
      <p:sp>
        <p:nvSpPr>
          <p:cNvPr id="8" name="Rounded Rectangle 7"/>
          <p:cNvSpPr/>
          <p:nvPr/>
        </p:nvSpPr>
        <p:spPr>
          <a:xfrm>
            <a:off x="3240023"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5794248" y="1097280"/>
            <a:ext cx="109728" cy="3520439"/>
          </a:xfrm>
          <a:prstGeom prst="rect">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3377183" y="1508760"/>
            <a:ext cx="2298192" cy="594360"/>
          </a:xfrm>
          <a:prstGeom prst="rect">
            <a:avLst/>
          </a:prstGeom>
          <a:noFill/>
        </p:spPr>
        <p:txBody>
          <a:bodyPr wrap="square" lIns="45720" rIns="45720" tIns="18288" bIns="18288" anchor="t">
            <a:spAutoFit/>
          </a:bodyPr>
          <a:lstStyle/>
          <a:p>
            <a:pPr rtl="1" algn="r">
              <a:lnSpc>
                <a:spcPct val="95000"/>
              </a:lnSpc>
            </a:pPr>
            <a:r>
              <a:rPr sz="2800" b="1" lang="ar-MA">
                <a:solidFill>
                  <a:srgbClr val="8C2F39"/>
                </a:solidFill>
                <a:latin typeface="Cairo"/>
                <a:cs typeface="Cairo"/>
              </a:rPr>
              <a:t>حماية</a:t>
            </a:r>
          </a:p>
        </p:txBody>
      </p:sp>
      <p:sp>
        <p:nvSpPr>
          <p:cNvPr id="11" name="TextBox 10"/>
          <p:cNvSpPr txBox="1"/>
          <p:nvPr/>
        </p:nvSpPr>
        <p:spPr>
          <a:xfrm>
            <a:off x="3377183" y="21031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a:t>
            </a:r>
          </a:p>
        </p:txBody>
      </p:sp>
      <p:sp>
        <p:nvSpPr>
          <p:cNvPr id="12" name="TextBox 11"/>
          <p:cNvSpPr txBox="1"/>
          <p:nvPr/>
        </p:nvSpPr>
        <p:spPr>
          <a:xfrm>
            <a:off x="3377183" y="2459735"/>
            <a:ext cx="2298192" cy="2112264"/>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تعويضات المرض والحوادث والتقاعد</a:t>
            </a:r>
          </a:p>
        </p:txBody>
      </p:sp>
      <p:sp>
        <p:nvSpPr>
          <p:cNvPr id="13" name="Rounded Rectangle 12"/>
          <p:cNvSpPr/>
          <p:nvPr/>
        </p:nvSpPr>
        <p:spPr>
          <a:xfrm>
            <a:off x="411479"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ectangle 13"/>
          <p:cNvSpPr/>
          <p:nvPr/>
        </p:nvSpPr>
        <p:spPr>
          <a:xfrm>
            <a:off x="2965703" y="1097280"/>
            <a:ext cx="109728" cy="3520439"/>
          </a:xfrm>
          <a:prstGeom prst="rect">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548639" y="1508760"/>
            <a:ext cx="2298192" cy="594360"/>
          </a:xfrm>
          <a:prstGeom prst="rect">
            <a:avLst/>
          </a:prstGeom>
          <a:noFill/>
        </p:spPr>
        <p:txBody>
          <a:bodyPr wrap="square" lIns="45720" rIns="45720" tIns="18288" bIns="18288" anchor="t">
            <a:spAutoFit/>
          </a:bodyPr>
          <a:lstStyle/>
          <a:p>
            <a:pPr rtl="1" algn="r">
              <a:lnSpc>
                <a:spcPct val="95000"/>
              </a:lnSpc>
            </a:pPr>
            <a:r>
              <a:rPr sz="2800" b="1" lang="ar-MA">
                <a:solidFill>
                  <a:srgbClr val="4F7A3A"/>
                </a:solidFill>
                <a:latin typeface="Cairo"/>
                <a:cs typeface="Cairo"/>
              </a:rPr>
              <a:t>حقوق</a:t>
            </a:r>
          </a:p>
        </p:txBody>
      </p:sp>
      <p:sp>
        <p:nvSpPr>
          <p:cNvPr id="16" name="TextBox 15"/>
          <p:cNvSpPr txBox="1"/>
          <p:nvPr/>
        </p:nvSpPr>
        <p:spPr>
          <a:xfrm>
            <a:off x="548639" y="21031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a:t>
            </a:r>
          </a:p>
        </p:txBody>
      </p:sp>
      <p:sp>
        <p:nvSpPr>
          <p:cNvPr id="17" name="TextBox 16"/>
          <p:cNvSpPr txBox="1"/>
          <p:nvPr/>
        </p:nvSpPr>
        <p:spPr>
          <a:xfrm>
            <a:off x="548639" y="2459735"/>
            <a:ext cx="2298192" cy="2112264"/>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الإضراب، العطل، فاتح ماي</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ثمار النضال: مكاسب الطبقة العاملة</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qarn19-14.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3- التحولات الفكرية: نتيجة التحولات الاجتماعية</a:t>
            </a:r>
          </a:p>
          <a:p>
            <a:pPr rtl="1" algn="r">
              <a:buNone/>
              <a:spcAft>
                <a:spcPts val="600"/>
              </a:spcAft>
            </a:pPr>
            <a:r>
              <a:rPr sz="2600" b="1" lang="ar-MA">
                <a:solidFill>
                  <a:srgbClr val="0B2242"/>
                </a:solidFill>
                <a:latin typeface="Cairo"/>
                <a:cs typeface="Cairo"/>
              </a:rPr>
              <a:t>1. بروز الفكر الاشتراكي بأوروبا خلال القرن 19م</a:t>
            </a:r>
          </a:p>
          <a:p>
            <a:pPr rtl="1" algn="r">
              <a:buNone/>
              <a:spcAft>
                <a:spcPts val="600"/>
              </a:spcAft>
            </a:pPr>
            <a:r>
              <a:rPr sz="2600" b="0" lang="ar-MA">
                <a:latin typeface="Cairo"/>
                <a:cs typeface="Cairo"/>
              </a:rPr>
              <a:t>• إذا كانت الليبرالية الكلاسيكية بقيادة آدم سميث مثلت مصالح البورجوازية،</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فإن الفكر الاشتراكي دافع عن العمال بانتقاده الاستغلال الطبقي والبؤس الاجتماعي المواكبين للثورة الصناعية.</a:t>
            </a:r>
          </a:p>
          <a:p>
            <a:pPr rtl="1" algn="r">
              <a:buNone/>
              <a:spcAft>
                <a:spcPts val="600"/>
              </a:spcAft>
            </a:pPr>
            <a:r>
              <a:rPr sz="2600" b="0" lang="ar-MA">
                <a:latin typeface="Cairo"/>
                <a:cs typeface="Cairo"/>
              </a:rPr>
              <a:t>• صنفت الاشتراكية إلى نوعين هما:</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400" b="0" lang="ar-MA">
                <a:latin typeface="Cairo"/>
                <a:cs typeface="Cairo"/>
              </a:rPr>
              <a:t>• الاشتراكية الطوباوية (الخيالية أو المثالية): التي انتقدت مبادئ الرأسمالية ونادت بسيطرة الدولة على وسائل الإنتاج وإقامة تجمعات إنتاجية وجعل التسيير في يد النخبة وتزعمها بعض المفكرين منهم الفرنسي سان سيمون والإنجليزي روبرت أووين. وتولدت عنها الاشتراكية الفوضوية التي دعت إلى إلغاء الدولة بقيادة الفرنسي برودون.</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400" b="0" lang="ar-MA">
                <a:latin typeface="Cairo"/>
                <a:cs typeface="Cairo"/>
              </a:rPr>
              <a:t>• الاشتراكية العلمية: التي اعتبرت الصراع الطبقي أساس التطور التاريخي ودعت إلى العنف الثوري (الإضرابات والمظاهرات) من أجل القضاء على الرأسمالية وإقامة النظام الاشتراكي، ومن أهم زعماء هذا الاتجاه المفكر الألماني كارل ماركس وفريدريك إنجلز.</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400" b="1" lang="ar-MA">
                <a:solidFill>
                  <a:srgbClr val="0B2242"/>
                </a:solidFill>
                <a:latin typeface="Cairo"/>
                <a:cs typeface="Cairo"/>
              </a:rPr>
              <a:t>2. نشأة وتطور الحركة النقابية في البلدان الرأسمالية</a:t>
            </a:r>
          </a:p>
          <a:p>
            <a:pPr rtl="1" algn="r">
              <a:buNone/>
              <a:spcAft>
                <a:spcPts val="600"/>
              </a:spcAft>
            </a:pPr>
            <a:r>
              <a:rPr sz="2400" b="0" lang="ar-MA">
                <a:latin typeface="Cairo"/>
                <a:cs typeface="Cairo"/>
              </a:rPr>
              <a:t>• في النصف الأول من القرن 19م، شكل العمال في بعض بلدان أوروبا الغربية عدة جمعيات من أجل الدفاع عن حقوقهم وفي النصف الثاني من نفس القرن تأسست نقابات عمالية قوية في كل من إنجلترا</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وفرنسا وألمانيا وتكتلت هذه النقابات عالميا في إطار الأممية الأولى والثانية (الاتحاد العالمي للنقابات).</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400" b="0" lang="ar-MA">
                <a:latin typeface="Cairo"/>
                <a:cs typeface="Cairo"/>
              </a:rPr>
              <a:t>• أسفر نضال العمال عن تحقيق عدة مكتسبات من أبرزها: تقليص ساعات العمل اليومي والزيادة في الأجور وإحداث تعويضات المرض وحوادث الشغل والبطالة والتقاعد وحق الإضراب والاستفادة من العطل المؤدى عنها والاحتفال بعيد الشغل في فاتح ماي من كل سنة.</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تطبيق منهجي</a:t>
            </a:r>
          </a:p>
        </p:txBody>
      </p:sp>
      <p:sp>
        <p:nvSpPr>
          <p:cNvPr id="3" name="Rounded Rectangle 2"/>
          <p:cNvSpPr/>
          <p:nvPr/>
        </p:nvSpPr>
        <p:spPr>
          <a:xfrm>
            <a:off x="411480" y="1097280"/>
            <a:ext cx="8321040" cy="3520439"/>
          </a:xfrm>
          <a:prstGeom prst="roundRect">
            <a:avLst>
              <a:gd name="adj" fmla="val 5000"/>
            </a:avLst>
          </a:prstGeom>
          <a:solidFill>
            <a:srgbClr val="FFFFFF"/>
          </a:solidFill>
          <a:ln w="15875">
            <a:solidFill>
              <a:srgbClr val="C9A24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6720840" y="1097280"/>
            <a:ext cx="2011680" cy="502920"/>
          </a:xfrm>
          <a:prstGeom prst="roundRect">
            <a:avLst>
              <a:gd name="adj" fmla="val 30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6720840" y="1097280"/>
            <a:ext cx="2011680" cy="502920"/>
          </a:xfrm>
          <a:prstGeom prst="rect">
            <a:avLst/>
          </a:prstGeom>
          <a:noFill/>
        </p:spPr>
        <p:txBody>
          <a:bodyPr wrap="square" lIns="45720" rIns="45720" tIns="18288" bIns="18288" anchor="ctr">
            <a:spAutoFit/>
          </a:bodyPr>
          <a:lstStyle/>
          <a:p>
            <a:pPr rtl="1" algn="ctr">
              <a:lnSpc>
                <a:spcPct val="100000"/>
              </a:lnSpc>
            </a:pPr>
            <a:r>
              <a:rPr sz="2000" b="1" lang="ar-MA">
                <a:solidFill>
                  <a:srgbClr val="0B2242"/>
                </a:solidFill>
                <a:latin typeface="Cairo"/>
                <a:cs typeface="Cairo"/>
              </a:rPr>
              <a:t>تدرّب</a:t>
            </a:r>
          </a:p>
        </p:txBody>
      </p:sp>
      <p:sp>
        <p:nvSpPr>
          <p:cNvPr id="6" name="Oval 5"/>
          <p:cNvSpPr/>
          <p:nvPr/>
        </p:nvSpPr>
        <p:spPr>
          <a:xfrm>
            <a:off x="8069580" y="1996439"/>
            <a:ext cx="411480" cy="411480"/>
          </a:xfrm>
          <a:prstGeom prst="ellipse">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FFFFFF"/>
                </a:solidFill>
                <a:latin typeface="Cairo"/>
                <a:cs typeface="Cairo"/>
              </a:rPr>
              <a:t>1</a:t>
            </a:r>
          </a:p>
        </p:txBody>
      </p:sp>
      <p:sp>
        <p:nvSpPr>
          <p:cNvPr id="7" name="TextBox 6"/>
          <p:cNvSpPr txBox="1"/>
          <p:nvPr/>
        </p:nvSpPr>
        <p:spPr>
          <a:xfrm>
            <a:off x="685800" y="1737360"/>
            <a:ext cx="7223760" cy="929640"/>
          </a:xfrm>
          <a:prstGeom prst="rect">
            <a:avLst/>
          </a:prstGeom>
          <a:noFill/>
        </p:spPr>
        <p:txBody>
          <a:bodyPr wrap="square" lIns="45720" rIns="45720" tIns="18288" bIns="18288" anchor="ctr">
            <a:spAutoFit/>
          </a:bodyPr>
          <a:lstStyle/>
          <a:p>
            <a:pPr rtl="1" algn="r">
              <a:lnSpc>
                <a:spcPct val="100000"/>
              </a:lnSpc>
            </a:pPr>
            <a:r>
              <a:rPr sz="2400" b="0" lang="ar-MA">
                <a:solidFill>
                  <a:srgbClr val="26303D"/>
                </a:solidFill>
                <a:latin typeface="Cairo"/>
                <a:cs typeface="Cairo"/>
              </a:rPr>
              <a:t>استخرج مظهرين للتحول في كل مجال اقتصادي</a:t>
            </a:r>
          </a:p>
        </p:txBody>
      </p:sp>
      <p:sp>
        <p:nvSpPr>
          <p:cNvPr id="8" name="Oval 7"/>
          <p:cNvSpPr/>
          <p:nvPr/>
        </p:nvSpPr>
        <p:spPr>
          <a:xfrm>
            <a:off x="8069580" y="2926079"/>
            <a:ext cx="411480" cy="411480"/>
          </a:xfrm>
          <a:prstGeom prst="ellipse">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FFFFFF"/>
                </a:solidFill>
                <a:latin typeface="Cairo"/>
                <a:cs typeface="Cairo"/>
              </a:rPr>
              <a:t>2</a:t>
            </a:r>
          </a:p>
        </p:txBody>
      </p:sp>
      <p:sp>
        <p:nvSpPr>
          <p:cNvPr id="9" name="TextBox 8"/>
          <p:cNvSpPr txBox="1"/>
          <p:nvPr/>
        </p:nvSpPr>
        <p:spPr>
          <a:xfrm>
            <a:off x="685800" y="2667000"/>
            <a:ext cx="7223760" cy="929640"/>
          </a:xfrm>
          <a:prstGeom prst="rect">
            <a:avLst/>
          </a:prstGeom>
          <a:noFill/>
        </p:spPr>
        <p:txBody>
          <a:bodyPr wrap="square" lIns="45720" rIns="45720" tIns="18288" bIns="18288" anchor="ctr">
            <a:spAutoFit/>
          </a:bodyPr>
          <a:lstStyle/>
          <a:p>
            <a:pPr rtl="1" algn="r">
              <a:lnSpc>
                <a:spcPct val="100000"/>
              </a:lnSpc>
            </a:pPr>
            <a:r>
              <a:rPr sz="2400" b="0" lang="ar-MA">
                <a:solidFill>
                  <a:srgbClr val="26303D"/>
                </a:solidFill>
                <a:latin typeface="Cairo"/>
                <a:cs typeface="Cairo"/>
              </a:rPr>
              <a:t>اربط كل مظهر بعامل مفسّر (علم، تنظيم، مواصلات، فاعلون)</a:t>
            </a:r>
          </a:p>
        </p:txBody>
      </p:sp>
      <p:sp>
        <p:nvSpPr>
          <p:cNvPr id="10" name="Oval 9"/>
          <p:cNvSpPr/>
          <p:nvPr/>
        </p:nvSpPr>
        <p:spPr>
          <a:xfrm>
            <a:off x="8069580" y="3855720"/>
            <a:ext cx="411480" cy="411480"/>
          </a:xfrm>
          <a:prstGeom prst="ellipse">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FFFFFF"/>
                </a:solidFill>
                <a:latin typeface="Cairo"/>
                <a:cs typeface="Cairo"/>
              </a:rPr>
              <a:t>3</a:t>
            </a:r>
          </a:p>
        </p:txBody>
      </p:sp>
      <p:sp>
        <p:nvSpPr>
          <p:cNvPr id="11" name="TextBox 10"/>
          <p:cNvSpPr txBox="1"/>
          <p:nvPr/>
        </p:nvSpPr>
        <p:spPr>
          <a:xfrm>
            <a:off x="685800" y="3596640"/>
            <a:ext cx="7223760" cy="929640"/>
          </a:xfrm>
          <a:prstGeom prst="rect">
            <a:avLst/>
          </a:prstGeom>
          <a:noFill/>
        </p:spPr>
        <p:txBody>
          <a:bodyPr wrap="square" lIns="45720" rIns="45720" tIns="18288" bIns="18288" anchor="ctr">
            <a:spAutoFit/>
          </a:bodyPr>
          <a:lstStyle/>
          <a:p>
            <a:pPr rtl="1" algn="r">
              <a:lnSpc>
                <a:spcPct val="100000"/>
              </a:lnSpc>
            </a:pPr>
            <a:r>
              <a:rPr sz="2400" b="0" lang="ar-MA">
                <a:solidFill>
                  <a:srgbClr val="26303D"/>
                </a:solidFill>
                <a:latin typeface="Cairo"/>
                <a:cs typeface="Cairo"/>
              </a:rPr>
              <a:t>حرّر فقرة تبيّن كيف قادت هذه التحولات إلى الإمبريالية</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اختبر فهمك</a:t>
            </a:r>
          </a:p>
        </p:txBody>
      </p:sp>
      <p:sp>
        <p:nvSpPr>
          <p:cNvPr id="3" name="Rounded Rectangle 2"/>
          <p:cNvSpPr/>
          <p:nvPr/>
        </p:nvSpPr>
        <p:spPr>
          <a:xfrm>
            <a:off x="777240" y="1325880"/>
            <a:ext cx="7589520" cy="3063239"/>
          </a:xfrm>
          <a:prstGeom prst="roundRect">
            <a:avLst>
              <a:gd name="adj" fmla="val 6000"/>
            </a:avLst>
          </a:prstGeom>
          <a:solidFill>
            <a:srgbClr val="FFFFFF"/>
          </a:solidFill>
          <a:ln w="15875">
            <a:solidFill>
              <a:srgbClr val="C9A24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7680960" y="1143000"/>
            <a:ext cx="731520" cy="822960"/>
          </a:xfrm>
          <a:prstGeom prst="rect">
            <a:avLst/>
          </a:prstGeom>
          <a:noFill/>
        </p:spPr>
        <p:txBody>
          <a:bodyPr wrap="square" lIns="45720" rIns="45720" tIns="18288" bIns="18288" anchor="t">
            <a:spAutoFit/>
          </a:bodyPr>
          <a:lstStyle/>
          <a:p>
            <a:pPr rtl="1" algn="r">
              <a:lnSpc>
                <a:spcPct val="100000"/>
              </a:lnSpc>
            </a:pPr>
            <a:r>
              <a:rPr sz="6600" b="1" lang="ar-MA">
                <a:solidFill>
                  <a:srgbClr val="C9A24A"/>
                </a:solidFill>
                <a:latin typeface="Cairo"/>
                <a:cs typeface="Cairo"/>
              </a:rPr>
              <a:t>”</a:t>
            </a:r>
          </a:p>
        </p:txBody>
      </p:sp>
      <p:sp>
        <p:nvSpPr>
          <p:cNvPr id="5" name="TextBox 4"/>
          <p:cNvSpPr txBox="1"/>
          <p:nvPr/>
        </p:nvSpPr>
        <p:spPr>
          <a:xfrm>
            <a:off x="1234440" y="1554480"/>
            <a:ext cx="6675120" cy="2606039"/>
          </a:xfrm>
          <a:prstGeom prst="rect">
            <a:avLst/>
          </a:prstGeom>
          <a:noFill/>
        </p:spPr>
        <p:txBody>
          <a:bodyPr wrap="square" lIns="45720" rIns="45720" tIns="18288" bIns="18288" anchor="ctr">
            <a:spAutoFit/>
          </a:bodyPr>
          <a:lstStyle/>
          <a:p>
            <a:pPr rtl="1" algn="ctr">
              <a:lnSpc>
                <a:spcPct val="110000"/>
              </a:lnSpc>
            </a:pPr>
            <a:r>
              <a:rPr sz="3800" b="1" lang="ar-MA">
                <a:solidFill>
                  <a:srgbClr val="0B2242"/>
                </a:solidFill>
                <a:latin typeface="Cairo"/>
                <a:cs typeface="Cairo"/>
              </a:rPr>
              <a:t>أربعة أسئلة سريعة</a:t>
            </a:r>
          </a:p>
          <a:p>
            <a:pPr rtl="1" algn="ctr">
              <a:lnSpc>
                <a:spcPct val="110000"/>
              </a:lnSpc>
            </a:pPr>
            <a:r>
              <a:rPr sz="1200" b="0" lang="ar-MA">
                <a:solidFill>
                  <a:srgbClr val="26303D"/>
                </a:solidFill>
                <a:latin typeface="Cairo"/>
                <a:cs typeface="Cairo"/>
              </a:rPr>
              <a:t> </a:t>
            </a:r>
          </a:p>
          <a:p>
            <a:pPr rtl="1" algn="ctr">
              <a:lnSpc>
                <a:spcPct val="110000"/>
              </a:lnSpc>
            </a:pPr>
            <a:r>
              <a:rPr sz="2300" b="0" lang="ar-MA">
                <a:solidFill>
                  <a:srgbClr val="5B6675"/>
                </a:solidFill>
                <a:latin typeface="Cairo"/>
                <a:cs typeface="Cairo"/>
              </a:rPr>
              <a:t>اختر الجواب الصحيح قبل أن يظهر</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1</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متى دُشّن أول خط للسكك الحديدية؟</a:t>
            </a:r>
          </a:p>
        </p:txBody>
      </p:sp>
      <p:sp>
        <p:nvSpPr>
          <p:cNvPr id="5" name="Rounded Rectangle 4"/>
          <p:cNvSpPr/>
          <p:nvPr/>
        </p:nvSpPr>
        <p:spPr>
          <a:xfrm>
            <a:off x="608076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1789</a:t>
            </a:r>
          </a:p>
        </p:txBody>
      </p:sp>
      <p:sp>
        <p:nvSpPr>
          <p:cNvPr id="8" name="Rounded Rectangle 7"/>
          <p:cNvSpPr/>
          <p:nvPr/>
        </p:nvSpPr>
        <p:spPr>
          <a:xfrm>
            <a:off x="324612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1825</a:t>
            </a:r>
          </a:p>
        </p:txBody>
      </p:sp>
      <p:sp>
        <p:nvSpPr>
          <p:cNvPr id="11" name="Rounded Rectangle 10"/>
          <p:cNvSpPr/>
          <p:nvPr/>
        </p:nvSpPr>
        <p:spPr>
          <a:xfrm>
            <a:off x="411479"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3" name="TextBox 12"/>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1873</a:t>
            </a:r>
          </a:p>
        </p:txBody>
      </p:sp>
      <p:sp>
        <p:nvSpPr>
          <p:cNvPr id="14" name="TextBox 13"/>
          <p:cNvSpPr txBox="1"/>
          <p:nvPr/>
        </p:nvSpPr>
        <p:spPr>
          <a:xfrm>
            <a:off x="411480" y="3977639"/>
            <a:ext cx="8321040" cy="457200"/>
          </a:xfrm>
          <a:prstGeom prst="rect">
            <a:avLst/>
          </a:prstGeom>
          <a:noFill/>
        </p:spPr>
        <p:txBody>
          <a:bodyPr wrap="square" lIns="45720" rIns="45720" tIns="18288" bIns="18288" anchor="ctr">
            <a:spAutoFit/>
          </a:bodyPr>
          <a:lstStyle/>
          <a:p>
            <a:pPr rtl="1" algn="ctr">
              <a:lnSpc>
                <a:spcPct val="100000"/>
              </a:lnSpc>
            </a:pPr>
            <a:r>
              <a:rPr sz="1800" b="1" lang="ar-MA">
                <a:solidFill>
                  <a:srgbClr val="C9A24A"/>
                </a:solidFill>
                <a:latin typeface="Cairo"/>
                <a:cs typeface="Cairo"/>
              </a:rPr>
              <a:t>فكّر… ثم أجب</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1 — الجواب</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متى دُشّن أول خط للسكك الحديدية؟</a:t>
            </a:r>
          </a:p>
        </p:txBody>
      </p:sp>
      <p:sp>
        <p:nvSpPr>
          <p:cNvPr id="5" name="Rounded Rectangle 4"/>
          <p:cNvSpPr/>
          <p:nvPr/>
        </p:nvSpPr>
        <p:spPr>
          <a:xfrm>
            <a:off x="6080760"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1789</a:t>
            </a:r>
          </a:p>
        </p:txBody>
      </p:sp>
      <p:sp>
        <p:nvSpPr>
          <p:cNvPr id="8" name="Rounded Rectangle 7"/>
          <p:cNvSpPr/>
          <p:nvPr/>
        </p:nvSpPr>
        <p:spPr>
          <a:xfrm>
            <a:off x="3246120" y="2331720"/>
            <a:ext cx="2651760" cy="1417320"/>
          </a:xfrm>
          <a:prstGeom prst="roundRect">
            <a:avLst>
              <a:gd name="adj" fmla="val 15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2E7D3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1" lang="ar-MA">
                <a:solidFill>
                  <a:srgbClr val="FFFFFF"/>
                </a:solidFill>
                <a:latin typeface="Cairo"/>
                <a:cs typeface="Cairo"/>
              </a:rPr>
              <a:t>1825</a:t>
            </a:r>
          </a:p>
        </p:txBody>
      </p:sp>
      <p:sp>
        <p:nvSpPr>
          <p:cNvPr id="11" name="TextBox 10"/>
          <p:cNvSpPr txBox="1"/>
          <p:nvPr/>
        </p:nvSpPr>
        <p:spPr>
          <a:xfrm>
            <a:off x="3337560" y="3337559"/>
            <a:ext cx="548640" cy="365760"/>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a:t>
            </a:r>
          </a:p>
        </p:txBody>
      </p:sp>
      <p:sp>
        <p:nvSpPr>
          <p:cNvPr id="12" name="Rounded Rectangle 11"/>
          <p:cNvSpPr/>
          <p:nvPr/>
        </p:nvSpPr>
        <p:spPr>
          <a:xfrm>
            <a:off x="411479"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4" name="TextBox 13"/>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1873</a:t>
            </a:r>
          </a:p>
        </p:txBody>
      </p:sp>
      <p:sp>
        <p:nvSpPr>
          <p:cNvPr id="15" name="Rounded Rectangle 14"/>
          <p:cNvSpPr/>
          <p:nvPr/>
        </p:nvSpPr>
        <p:spPr>
          <a:xfrm>
            <a:off x="411480" y="3749039"/>
            <a:ext cx="8321040" cy="777240"/>
          </a:xfrm>
          <a:prstGeom prst="roundRect">
            <a:avLst>
              <a:gd name="adj" fmla="val 30000"/>
            </a:avLst>
          </a:prstGeom>
          <a:solidFill>
            <a:srgbClr val="F3E6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3749039"/>
            <a:ext cx="7863840" cy="777240"/>
          </a:xfrm>
          <a:prstGeom prst="rect">
            <a:avLst/>
          </a:prstGeom>
          <a:noFill/>
        </p:spPr>
        <p:txBody>
          <a:bodyPr wrap="square" lIns="45720" rIns="45720" tIns="18288" bIns="18288" anchor="ctr">
            <a:spAutoFit/>
          </a:bodyPr>
          <a:lstStyle/>
          <a:p>
            <a:pPr rtl="1" algn="ctr">
              <a:lnSpc>
                <a:spcPct val="100000"/>
              </a:lnSpc>
            </a:pPr>
            <a:r>
              <a:rPr sz="1900" b="0" lang="ar-MA">
                <a:solidFill>
                  <a:srgbClr val="0B2242"/>
                </a:solidFill>
                <a:latin typeface="Cairo"/>
                <a:cs typeface="Cairo"/>
              </a:rPr>
              <a:t>خط ستيفنسن سنة 1825م</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2</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اندماج شركات تمرّ بمراحل إنتاج متكاملة:</a:t>
            </a:r>
          </a:p>
        </p:txBody>
      </p:sp>
      <p:sp>
        <p:nvSpPr>
          <p:cNvPr id="5" name="Rounded Rectangle 4"/>
          <p:cNvSpPr/>
          <p:nvPr/>
        </p:nvSpPr>
        <p:spPr>
          <a:xfrm>
            <a:off x="608076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تركيز أفقي</a:t>
            </a:r>
          </a:p>
        </p:txBody>
      </p:sp>
      <p:sp>
        <p:nvSpPr>
          <p:cNvPr id="8" name="Rounded Rectangle 7"/>
          <p:cNvSpPr/>
          <p:nvPr/>
        </p:nvSpPr>
        <p:spPr>
          <a:xfrm>
            <a:off x="324612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تركيز عمودي</a:t>
            </a:r>
          </a:p>
        </p:txBody>
      </p:sp>
      <p:sp>
        <p:nvSpPr>
          <p:cNvPr id="11" name="Rounded Rectangle 10"/>
          <p:cNvSpPr/>
          <p:nvPr/>
        </p:nvSpPr>
        <p:spPr>
          <a:xfrm>
            <a:off x="411479"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3" name="TextBox 12"/>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هولدينغ</a:t>
            </a:r>
          </a:p>
        </p:txBody>
      </p:sp>
      <p:sp>
        <p:nvSpPr>
          <p:cNvPr id="14" name="TextBox 13"/>
          <p:cNvSpPr txBox="1"/>
          <p:nvPr/>
        </p:nvSpPr>
        <p:spPr>
          <a:xfrm>
            <a:off x="411480" y="3977639"/>
            <a:ext cx="8321040" cy="457200"/>
          </a:xfrm>
          <a:prstGeom prst="rect">
            <a:avLst/>
          </a:prstGeom>
          <a:noFill/>
        </p:spPr>
        <p:txBody>
          <a:bodyPr wrap="square" lIns="45720" rIns="45720" tIns="18288" bIns="18288" anchor="ctr">
            <a:spAutoFit/>
          </a:bodyPr>
          <a:lstStyle/>
          <a:p>
            <a:pPr rtl="1" algn="ctr">
              <a:lnSpc>
                <a:spcPct val="100000"/>
              </a:lnSpc>
            </a:pPr>
            <a:r>
              <a:rPr sz="1800" b="1" lang="ar-MA">
                <a:solidFill>
                  <a:srgbClr val="C9A24A"/>
                </a:solidFill>
                <a:latin typeface="Cairo"/>
                <a:cs typeface="Cairo"/>
              </a:rPr>
              <a:t>فكّر… ثم أجب</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2 — الجواب</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اندماج شركات تمرّ بمراحل إنتاج متكاملة:</a:t>
            </a:r>
          </a:p>
        </p:txBody>
      </p:sp>
      <p:sp>
        <p:nvSpPr>
          <p:cNvPr id="5" name="Rounded Rectangle 4"/>
          <p:cNvSpPr/>
          <p:nvPr/>
        </p:nvSpPr>
        <p:spPr>
          <a:xfrm>
            <a:off x="6080760"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تركيز أفقي</a:t>
            </a:r>
          </a:p>
        </p:txBody>
      </p:sp>
      <p:sp>
        <p:nvSpPr>
          <p:cNvPr id="8" name="Rounded Rectangle 7"/>
          <p:cNvSpPr/>
          <p:nvPr/>
        </p:nvSpPr>
        <p:spPr>
          <a:xfrm>
            <a:off x="3246120" y="2331720"/>
            <a:ext cx="2651760" cy="1417320"/>
          </a:xfrm>
          <a:prstGeom prst="roundRect">
            <a:avLst>
              <a:gd name="adj" fmla="val 15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2E7D3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1" lang="ar-MA">
                <a:solidFill>
                  <a:srgbClr val="FFFFFF"/>
                </a:solidFill>
                <a:latin typeface="Cairo"/>
                <a:cs typeface="Cairo"/>
              </a:rPr>
              <a:t>تركيز عمودي</a:t>
            </a:r>
          </a:p>
        </p:txBody>
      </p:sp>
      <p:sp>
        <p:nvSpPr>
          <p:cNvPr id="11" name="TextBox 10"/>
          <p:cNvSpPr txBox="1"/>
          <p:nvPr/>
        </p:nvSpPr>
        <p:spPr>
          <a:xfrm>
            <a:off x="3337560" y="3337559"/>
            <a:ext cx="548640" cy="365760"/>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a:t>
            </a:r>
          </a:p>
        </p:txBody>
      </p:sp>
      <p:sp>
        <p:nvSpPr>
          <p:cNvPr id="12" name="Rounded Rectangle 11"/>
          <p:cNvSpPr/>
          <p:nvPr/>
        </p:nvSpPr>
        <p:spPr>
          <a:xfrm>
            <a:off x="411479"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4" name="TextBox 13"/>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هولدينغ</a:t>
            </a:r>
          </a:p>
        </p:txBody>
      </p:sp>
      <p:sp>
        <p:nvSpPr>
          <p:cNvPr id="15" name="Rounded Rectangle 14"/>
          <p:cNvSpPr/>
          <p:nvPr/>
        </p:nvSpPr>
        <p:spPr>
          <a:xfrm>
            <a:off x="411480" y="3749039"/>
            <a:ext cx="8321040" cy="777240"/>
          </a:xfrm>
          <a:prstGeom prst="roundRect">
            <a:avLst>
              <a:gd name="adj" fmla="val 30000"/>
            </a:avLst>
          </a:prstGeom>
          <a:solidFill>
            <a:srgbClr val="F3E6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3749039"/>
            <a:ext cx="7863840" cy="777240"/>
          </a:xfrm>
          <a:prstGeom prst="rect">
            <a:avLst/>
          </a:prstGeom>
          <a:noFill/>
        </p:spPr>
        <p:txBody>
          <a:bodyPr wrap="square" lIns="45720" rIns="45720" tIns="18288" bIns="18288" anchor="ctr">
            <a:spAutoFit/>
          </a:bodyPr>
          <a:lstStyle/>
          <a:p>
            <a:pPr rtl="1" algn="ctr">
              <a:lnSpc>
                <a:spcPct val="100000"/>
              </a:lnSpc>
            </a:pPr>
            <a:r>
              <a:rPr sz="1900" b="0" lang="ar-MA">
                <a:solidFill>
                  <a:srgbClr val="0B2242"/>
                </a:solidFill>
                <a:latin typeface="Cairo"/>
                <a:cs typeface="Cairo"/>
              </a:rPr>
              <a:t>العمودي: مراحل متكاملة؛ الأفقي: نفس التخصص</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3</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من زعيم الاشتراكية العلمية؟</a:t>
            </a:r>
          </a:p>
        </p:txBody>
      </p:sp>
      <p:sp>
        <p:nvSpPr>
          <p:cNvPr id="5" name="Rounded Rectangle 4"/>
          <p:cNvSpPr/>
          <p:nvPr/>
        </p:nvSpPr>
        <p:spPr>
          <a:xfrm>
            <a:off x="608076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سان سيمون</a:t>
            </a:r>
          </a:p>
        </p:txBody>
      </p:sp>
      <p:sp>
        <p:nvSpPr>
          <p:cNvPr id="8" name="Rounded Rectangle 7"/>
          <p:cNvSpPr/>
          <p:nvPr/>
        </p:nvSpPr>
        <p:spPr>
          <a:xfrm>
            <a:off x="324612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برودون</a:t>
            </a:r>
          </a:p>
        </p:txBody>
      </p:sp>
      <p:sp>
        <p:nvSpPr>
          <p:cNvPr id="11" name="Rounded Rectangle 10"/>
          <p:cNvSpPr/>
          <p:nvPr/>
        </p:nvSpPr>
        <p:spPr>
          <a:xfrm>
            <a:off x="411479"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3" name="TextBox 12"/>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كارل ماركس</a:t>
            </a:r>
          </a:p>
        </p:txBody>
      </p:sp>
      <p:sp>
        <p:nvSpPr>
          <p:cNvPr id="14" name="TextBox 13"/>
          <p:cNvSpPr txBox="1"/>
          <p:nvPr/>
        </p:nvSpPr>
        <p:spPr>
          <a:xfrm>
            <a:off x="411480" y="3977639"/>
            <a:ext cx="8321040" cy="457200"/>
          </a:xfrm>
          <a:prstGeom prst="rect">
            <a:avLst/>
          </a:prstGeom>
          <a:noFill/>
        </p:spPr>
        <p:txBody>
          <a:bodyPr wrap="square" lIns="45720" rIns="45720" tIns="18288" bIns="18288" anchor="ctr">
            <a:spAutoFit/>
          </a:bodyPr>
          <a:lstStyle/>
          <a:p>
            <a:pPr rtl="1" algn="ctr">
              <a:lnSpc>
                <a:spcPct val="100000"/>
              </a:lnSpc>
            </a:pPr>
            <a:r>
              <a:rPr sz="1800" b="1" lang="ar-MA">
                <a:solidFill>
                  <a:srgbClr val="C9A24A"/>
                </a:solidFill>
                <a:latin typeface="Cairo"/>
                <a:cs typeface="Cairo"/>
              </a:rPr>
              <a:t>فكّر… ثم أجب</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3 — الجواب</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من زعيم الاشتراكية العلمية؟</a:t>
            </a:r>
          </a:p>
        </p:txBody>
      </p:sp>
      <p:sp>
        <p:nvSpPr>
          <p:cNvPr id="5" name="Rounded Rectangle 4"/>
          <p:cNvSpPr/>
          <p:nvPr/>
        </p:nvSpPr>
        <p:spPr>
          <a:xfrm>
            <a:off x="6080760"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سان سيمون</a:t>
            </a:r>
          </a:p>
        </p:txBody>
      </p:sp>
      <p:sp>
        <p:nvSpPr>
          <p:cNvPr id="8" name="Rounded Rectangle 7"/>
          <p:cNvSpPr/>
          <p:nvPr/>
        </p:nvSpPr>
        <p:spPr>
          <a:xfrm>
            <a:off x="3246120"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برودون</a:t>
            </a:r>
          </a:p>
        </p:txBody>
      </p:sp>
      <p:sp>
        <p:nvSpPr>
          <p:cNvPr id="11" name="Rounded Rectangle 10"/>
          <p:cNvSpPr/>
          <p:nvPr/>
        </p:nvSpPr>
        <p:spPr>
          <a:xfrm>
            <a:off x="411479" y="2331720"/>
            <a:ext cx="2651760" cy="1417320"/>
          </a:xfrm>
          <a:prstGeom prst="roundRect">
            <a:avLst>
              <a:gd name="adj" fmla="val 15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2450592" y="2487168"/>
            <a:ext cx="457200" cy="45720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2E7D32"/>
                </a:solidFill>
                <a:latin typeface="Cairo"/>
                <a:cs typeface="Cairo"/>
              </a:rPr>
              <a:t>ج</a:t>
            </a:r>
          </a:p>
        </p:txBody>
      </p:sp>
      <p:sp>
        <p:nvSpPr>
          <p:cNvPr id="13" name="TextBox 12"/>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1" lang="ar-MA">
                <a:solidFill>
                  <a:srgbClr val="FFFFFF"/>
                </a:solidFill>
                <a:latin typeface="Cairo"/>
                <a:cs typeface="Cairo"/>
              </a:rPr>
              <a:t>كارل ماركس</a:t>
            </a:r>
          </a:p>
        </p:txBody>
      </p:sp>
      <p:sp>
        <p:nvSpPr>
          <p:cNvPr id="14" name="TextBox 13"/>
          <p:cNvSpPr txBox="1"/>
          <p:nvPr/>
        </p:nvSpPr>
        <p:spPr>
          <a:xfrm>
            <a:off x="502919" y="3337559"/>
            <a:ext cx="548640" cy="365760"/>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a:t>
            </a:r>
          </a:p>
        </p:txBody>
      </p:sp>
      <p:sp>
        <p:nvSpPr>
          <p:cNvPr id="15" name="Rounded Rectangle 14"/>
          <p:cNvSpPr/>
          <p:nvPr/>
        </p:nvSpPr>
        <p:spPr>
          <a:xfrm>
            <a:off x="411480" y="3749039"/>
            <a:ext cx="8321040" cy="777240"/>
          </a:xfrm>
          <a:prstGeom prst="roundRect">
            <a:avLst>
              <a:gd name="adj" fmla="val 30000"/>
            </a:avLst>
          </a:prstGeom>
          <a:solidFill>
            <a:srgbClr val="F3E6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3749039"/>
            <a:ext cx="7863840" cy="777240"/>
          </a:xfrm>
          <a:prstGeom prst="rect">
            <a:avLst/>
          </a:prstGeom>
          <a:noFill/>
        </p:spPr>
        <p:txBody>
          <a:bodyPr wrap="square" lIns="45720" rIns="45720" tIns="18288" bIns="18288" anchor="ctr">
            <a:spAutoFit/>
          </a:bodyPr>
          <a:lstStyle/>
          <a:p>
            <a:pPr rtl="1" algn="ctr">
              <a:lnSpc>
                <a:spcPct val="100000"/>
              </a:lnSpc>
            </a:pPr>
            <a:r>
              <a:rPr sz="1900" b="0" lang="ar-MA">
                <a:solidFill>
                  <a:srgbClr val="0B2242"/>
                </a:solidFill>
                <a:latin typeface="Cairo"/>
                <a:cs typeface="Cairo"/>
              </a:rPr>
              <a:t>ماركس وإنجلز: الصراع الطبقي أساس التطور التاريخي</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4</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أزمة 1873 دفعت أوروبا إلى:</a:t>
            </a:r>
          </a:p>
        </p:txBody>
      </p:sp>
      <p:sp>
        <p:nvSpPr>
          <p:cNvPr id="5" name="Rounded Rectangle 4"/>
          <p:cNvSpPr/>
          <p:nvPr/>
        </p:nvSpPr>
        <p:spPr>
          <a:xfrm>
            <a:off x="608076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التبادل الحر</a:t>
            </a:r>
          </a:p>
        </p:txBody>
      </p:sp>
      <p:sp>
        <p:nvSpPr>
          <p:cNvPr id="8" name="Rounded Rectangle 7"/>
          <p:cNvSpPr/>
          <p:nvPr/>
        </p:nvSpPr>
        <p:spPr>
          <a:xfrm>
            <a:off x="324612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الحمائية</a:t>
            </a:r>
          </a:p>
        </p:txBody>
      </p:sp>
      <p:sp>
        <p:nvSpPr>
          <p:cNvPr id="11" name="Rounded Rectangle 10"/>
          <p:cNvSpPr/>
          <p:nvPr/>
        </p:nvSpPr>
        <p:spPr>
          <a:xfrm>
            <a:off x="411479"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3" name="TextBox 12"/>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الاشتراكية</a:t>
            </a:r>
          </a:p>
        </p:txBody>
      </p:sp>
      <p:sp>
        <p:nvSpPr>
          <p:cNvPr id="14" name="TextBox 13"/>
          <p:cNvSpPr txBox="1"/>
          <p:nvPr/>
        </p:nvSpPr>
        <p:spPr>
          <a:xfrm>
            <a:off x="411480" y="3977639"/>
            <a:ext cx="8321040" cy="457200"/>
          </a:xfrm>
          <a:prstGeom prst="rect">
            <a:avLst/>
          </a:prstGeom>
          <a:noFill/>
        </p:spPr>
        <p:txBody>
          <a:bodyPr wrap="square" lIns="45720" rIns="45720" tIns="18288" bIns="18288" anchor="ctr">
            <a:spAutoFit/>
          </a:bodyPr>
          <a:lstStyle/>
          <a:p>
            <a:pPr rtl="1" algn="ctr">
              <a:lnSpc>
                <a:spcPct val="100000"/>
              </a:lnSpc>
            </a:pPr>
            <a:r>
              <a:rPr sz="1800" b="1" lang="ar-MA">
                <a:solidFill>
                  <a:srgbClr val="C9A24A"/>
                </a:solidFill>
                <a:latin typeface="Cairo"/>
                <a:cs typeface="Cairo"/>
              </a:rPr>
              <a:t>فكّر… ثم أجب</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4 — الجواب</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أزمة 1873 دفعت أوروبا إلى:</a:t>
            </a:r>
          </a:p>
        </p:txBody>
      </p:sp>
      <p:sp>
        <p:nvSpPr>
          <p:cNvPr id="5" name="Rounded Rectangle 4"/>
          <p:cNvSpPr/>
          <p:nvPr/>
        </p:nvSpPr>
        <p:spPr>
          <a:xfrm>
            <a:off x="6080760"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التبادل الحر</a:t>
            </a:r>
          </a:p>
        </p:txBody>
      </p:sp>
      <p:sp>
        <p:nvSpPr>
          <p:cNvPr id="8" name="Rounded Rectangle 7"/>
          <p:cNvSpPr/>
          <p:nvPr/>
        </p:nvSpPr>
        <p:spPr>
          <a:xfrm>
            <a:off x="3246120" y="2331720"/>
            <a:ext cx="2651760" cy="1417320"/>
          </a:xfrm>
          <a:prstGeom prst="roundRect">
            <a:avLst>
              <a:gd name="adj" fmla="val 15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2E7D3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1" lang="ar-MA">
                <a:solidFill>
                  <a:srgbClr val="FFFFFF"/>
                </a:solidFill>
                <a:latin typeface="Cairo"/>
                <a:cs typeface="Cairo"/>
              </a:rPr>
              <a:t>الحمائية</a:t>
            </a:r>
          </a:p>
        </p:txBody>
      </p:sp>
      <p:sp>
        <p:nvSpPr>
          <p:cNvPr id="11" name="TextBox 10"/>
          <p:cNvSpPr txBox="1"/>
          <p:nvPr/>
        </p:nvSpPr>
        <p:spPr>
          <a:xfrm>
            <a:off x="3337560" y="3337559"/>
            <a:ext cx="548640" cy="365760"/>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a:t>
            </a:r>
          </a:p>
        </p:txBody>
      </p:sp>
      <p:sp>
        <p:nvSpPr>
          <p:cNvPr id="12" name="Rounded Rectangle 11"/>
          <p:cNvSpPr/>
          <p:nvPr/>
        </p:nvSpPr>
        <p:spPr>
          <a:xfrm>
            <a:off x="411479"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4" name="TextBox 13"/>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الاشتراكية</a:t>
            </a:r>
          </a:p>
        </p:txBody>
      </p:sp>
      <p:sp>
        <p:nvSpPr>
          <p:cNvPr id="15" name="Rounded Rectangle 14"/>
          <p:cNvSpPr/>
          <p:nvPr/>
        </p:nvSpPr>
        <p:spPr>
          <a:xfrm>
            <a:off x="411480" y="3749039"/>
            <a:ext cx="8321040" cy="777240"/>
          </a:xfrm>
          <a:prstGeom prst="roundRect">
            <a:avLst>
              <a:gd name="adj" fmla="val 30000"/>
            </a:avLst>
          </a:prstGeom>
          <a:solidFill>
            <a:srgbClr val="F3E6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3749039"/>
            <a:ext cx="7863840" cy="777240"/>
          </a:xfrm>
          <a:prstGeom prst="rect">
            <a:avLst/>
          </a:prstGeom>
          <a:noFill/>
        </p:spPr>
        <p:txBody>
          <a:bodyPr wrap="square" lIns="45720" rIns="45720" tIns="18288" bIns="18288" anchor="ctr">
            <a:spAutoFit/>
          </a:bodyPr>
          <a:lstStyle/>
          <a:p>
            <a:pPr rtl="1" algn="ctr">
              <a:lnSpc>
                <a:spcPct val="100000"/>
              </a:lnSpc>
            </a:pPr>
            <a:r>
              <a:rPr sz="1900" b="0" lang="ar-MA">
                <a:solidFill>
                  <a:srgbClr val="0B2242"/>
                </a:solidFill>
                <a:latin typeface="Cairo"/>
                <a:cs typeface="Cairo"/>
              </a:rPr>
              <a:t>الحمائية ثم البحث عن أسواق: الإمبريالية</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خريطة ذهنية للدرس</a:t>
            </a:r>
          </a:p>
        </p:txBody>
      </p:sp>
      <p:cxnSp>
        <p:nvCxnSpPr>
          <p:cNvPr id="3" name="Connector 2"/>
          <p:cNvCxnSpPr/>
          <p:nvPr/>
        </p:nvCxnSpPr>
        <p:spPr>
          <a:xfrm flipV="1">
            <a:off x="5394960" y="1638299"/>
            <a:ext cx="594360" cy="1219201"/>
          </a:xfrm>
          <a:prstGeom prst="line">
            <a:avLst/>
          </a:prstGeom>
          <a:ln w="31750">
            <a:solidFill>
              <a:srgbClr val="1F6F78"/>
            </a:solidFill>
          </a:ln>
        </p:spPr>
        <p:style>
          <a:lnRef idx="2">
            <a:schemeClr val="accent1"/>
          </a:lnRef>
          <a:fillRef idx="0">
            <a:schemeClr val="accent1"/>
          </a:fillRef>
          <a:effectRef idx="1">
            <a:schemeClr val="accent1"/>
          </a:effectRef>
          <a:fontRef idx="minor">
            <a:schemeClr val="tx1"/>
          </a:fontRef>
        </p:style>
      </p:cxnSp>
      <p:sp>
        <p:nvSpPr>
          <p:cNvPr id="4" name="Rounded Rectangle 3"/>
          <p:cNvSpPr/>
          <p:nvPr/>
        </p:nvSpPr>
        <p:spPr>
          <a:xfrm>
            <a:off x="5989320" y="1097280"/>
            <a:ext cx="2743200" cy="1082040"/>
          </a:xfrm>
          <a:prstGeom prst="roundRect">
            <a:avLst>
              <a:gd name="adj" fmla="val 12000"/>
            </a:avLst>
          </a:prstGeom>
          <a:solidFill>
            <a:srgbClr val="FFFFFF"/>
          </a:solidFill>
          <a:ln w="15875">
            <a:solidFill>
              <a:srgbClr val="1F6F7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Rounded Rectangle 4"/>
          <p:cNvSpPr/>
          <p:nvPr/>
        </p:nvSpPr>
        <p:spPr>
          <a:xfrm>
            <a:off x="5989320" y="1097280"/>
            <a:ext cx="2743200" cy="411480"/>
          </a:xfrm>
          <a:prstGeom prst="roundRect">
            <a:avLst>
              <a:gd name="adj" fmla="val 25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6035040" y="1097280"/>
            <a:ext cx="2651760" cy="411480"/>
          </a:xfrm>
          <a:prstGeom prst="rect">
            <a:avLst/>
          </a:prstGeom>
          <a:noFill/>
        </p:spPr>
        <p:txBody>
          <a:bodyPr wrap="square" lIns="45720" rIns="45720" tIns="18288" bIns="18288" anchor="ctr">
            <a:spAutoFit/>
          </a:bodyPr>
          <a:lstStyle/>
          <a:p>
            <a:pPr rtl="1" algn="ctr">
              <a:lnSpc>
                <a:spcPct val="100000"/>
              </a:lnSpc>
            </a:pPr>
            <a:r>
              <a:rPr sz="1700" b="1" lang="ar-MA">
                <a:solidFill>
                  <a:srgbClr val="FFFFFF"/>
                </a:solidFill>
                <a:latin typeface="Cairo"/>
                <a:cs typeface="Cairo"/>
              </a:rPr>
              <a:t>اقتصادية</a:t>
            </a:r>
          </a:p>
        </p:txBody>
      </p:sp>
      <p:sp>
        <p:nvSpPr>
          <p:cNvPr id="7" name="TextBox 6"/>
          <p:cNvSpPr txBox="1"/>
          <p:nvPr/>
        </p:nvSpPr>
        <p:spPr>
          <a:xfrm>
            <a:off x="6080760" y="1527048"/>
            <a:ext cx="2560320" cy="624840"/>
          </a:xfrm>
          <a:prstGeom prst="rect">
            <a:avLst/>
          </a:prstGeom>
          <a:noFill/>
        </p:spPr>
        <p:txBody>
          <a:bodyPr wrap="square" lIns="45720" rIns="45720" tIns="18288" bIns="18288" anchor="ctr">
            <a:spAutoFit/>
          </a:bodyPr>
          <a:lstStyle/>
          <a:p>
            <a:pPr rtl="1" algn="ctr">
              <a:lnSpc>
                <a:spcPct val="100000"/>
              </a:lnSpc>
            </a:pPr>
            <a:r>
              <a:rPr sz="1600" b="0" lang="ar-MA">
                <a:solidFill>
                  <a:srgbClr val="26303D"/>
                </a:solidFill>
                <a:latin typeface="Cairo"/>
                <a:cs typeface="Cairo"/>
              </a:rPr>
              <a:t>صناعة، فلاحة، تجارة</a:t>
            </a:r>
          </a:p>
        </p:txBody>
      </p:sp>
      <p:cxnSp>
        <p:nvCxnSpPr>
          <p:cNvPr id="8" name="Connector 7"/>
          <p:cNvCxnSpPr/>
          <p:nvPr/>
        </p:nvCxnSpPr>
        <p:spPr>
          <a:xfrm>
            <a:off x="5394960" y="2857500"/>
            <a:ext cx="594360" cy="0"/>
          </a:xfrm>
          <a:prstGeom prst="line">
            <a:avLst/>
          </a:prstGeom>
          <a:ln w="31750">
            <a:solidFill>
              <a:srgbClr val="8C2F39"/>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5989320" y="2316480"/>
            <a:ext cx="2743200" cy="1082040"/>
          </a:xfrm>
          <a:prstGeom prst="roundRect">
            <a:avLst>
              <a:gd name="adj" fmla="val 12000"/>
            </a:avLst>
          </a:prstGeom>
          <a:solidFill>
            <a:srgbClr val="FFFFFF"/>
          </a:solidFill>
          <a:ln w="15875">
            <a:solidFill>
              <a:srgbClr val="8C2F3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ounded Rectangle 9"/>
          <p:cNvSpPr/>
          <p:nvPr/>
        </p:nvSpPr>
        <p:spPr>
          <a:xfrm>
            <a:off x="5989320" y="2316480"/>
            <a:ext cx="2743200" cy="411480"/>
          </a:xfrm>
          <a:prstGeom prst="roundRect">
            <a:avLst>
              <a:gd name="adj" fmla="val 25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035040" y="2316480"/>
            <a:ext cx="2651760" cy="411480"/>
          </a:xfrm>
          <a:prstGeom prst="rect">
            <a:avLst/>
          </a:prstGeom>
          <a:noFill/>
        </p:spPr>
        <p:txBody>
          <a:bodyPr wrap="square" lIns="45720" rIns="45720" tIns="18288" bIns="18288" anchor="ctr">
            <a:spAutoFit/>
          </a:bodyPr>
          <a:lstStyle/>
          <a:p>
            <a:pPr rtl="1" algn="ctr">
              <a:lnSpc>
                <a:spcPct val="100000"/>
              </a:lnSpc>
            </a:pPr>
            <a:r>
              <a:rPr sz="1700" b="1" lang="ar-MA">
                <a:solidFill>
                  <a:srgbClr val="FFFFFF"/>
                </a:solidFill>
                <a:latin typeface="Cairo"/>
                <a:cs typeface="Cairo"/>
              </a:rPr>
              <a:t>مالية</a:t>
            </a:r>
          </a:p>
        </p:txBody>
      </p:sp>
      <p:sp>
        <p:nvSpPr>
          <p:cNvPr id="12" name="TextBox 11"/>
          <p:cNvSpPr txBox="1"/>
          <p:nvPr/>
        </p:nvSpPr>
        <p:spPr>
          <a:xfrm>
            <a:off x="6080760" y="2746247"/>
            <a:ext cx="2560320" cy="624840"/>
          </a:xfrm>
          <a:prstGeom prst="rect">
            <a:avLst/>
          </a:prstGeom>
          <a:noFill/>
        </p:spPr>
        <p:txBody>
          <a:bodyPr wrap="square" lIns="45720" rIns="45720" tIns="18288" bIns="18288" anchor="ctr">
            <a:spAutoFit/>
          </a:bodyPr>
          <a:lstStyle/>
          <a:p>
            <a:pPr rtl="1" algn="ctr">
              <a:lnSpc>
                <a:spcPct val="100000"/>
              </a:lnSpc>
            </a:pPr>
            <a:r>
              <a:rPr sz="1600" b="0" lang="ar-MA">
                <a:solidFill>
                  <a:srgbClr val="26303D"/>
                </a:solidFill>
                <a:latin typeface="Cairo"/>
                <a:cs typeface="Cairo"/>
              </a:rPr>
              <a:t>أبناك، أسهم، بورصات</a:t>
            </a:r>
          </a:p>
        </p:txBody>
      </p:sp>
      <p:cxnSp>
        <p:nvCxnSpPr>
          <p:cNvPr id="13" name="Connector 12"/>
          <p:cNvCxnSpPr/>
          <p:nvPr/>
        </p:nvCxnSpPr>
        <p:spPr>
          <a:xfrm>
            <a:off x="5394960" y="2857500"/>
            <a:ext cx="594360" cy="1219199"/>
          </a:xfrm>
          <a:prstGeom prst="line">
            <a:avLst/>
          </a:prstGeom>
          <a:ln w="31750">
            <a:solidFill>
              <a:srgbClr val="4F7A3A"/>
            </a:solidFill>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5989320" y="3535679"/>
            <a:ext cx="2743200" cy="1082040"/>
          </a:xfrm>
          <a:prstGeom prst="roundRect">
            <a:avLst>
              <a:gd name="adj" fmla="val 12000"/>
            </a:avLst>
          </a:prstGeom>
          <a:solidFill>
            <a:srgbClr val="FFFFFF"/>
          </a:solidFill>
          <a:ln w="15875">
            <a:solidFill>
              <a:srgbClr val="4F7A3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5989320" y="3535679"/>
            <a:ext cx="2743200" cy="411480"/>
          </a:xfrm>
          <a:prstGeom prst="roundRect">
            <a:avLst>
              <a:gd name="adj" fmla="val 25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035040" y="3535679"/>
            <a:ext cx="2651760" cy="411480"/>
          </a:xfrm>
          <a:prstGeom prst="rect">
            <a:avLst/>
          </a:prstGeom>
          <a:noFill/>
        </p:spPr>
        <p:txBody>
          <a:bodyPr wrap="square" lIns="45720" rIns="45720" tIns="18288" bIns="18288" anchor="ctr">
            <a:spAutoFit/>
          </a:bodyPr>
          <a:lstStyle/>
          <a:p>
            <a:pPr rtl="1" algn="ctr">
              <a:lnSpc>
                <a:spcPct val="100000"/>
              </a:lnSpc>
            </a:pPr>
            <a:r>
              <a:rPr sz="1700" b="1" lang="ar-MA">
                <a:solidFill>
                  <a:srgbClr val="FFFFFF"/>
                </a:solidFill>
                <a:latin typeface="Cairo"/>
                <a:cs typeface="Cairo"/>
              </a:rPr>
              <a:t>العوامل</a:t>
            </a:r>
          </a:p>
        </p:txBody>
      </p:sp>
      <p:sp>
        <p:nvSpPr>
          <p:cNvPr id="17" name="TextBox 16"/>
          <p:cNvSpPr txBox="1"/>
          <p:nvPr/>
        </p:nvSpPr>
        <p:spPr>
          <a:xfrm>
            <a:off x="6080760" y="3965447"/>
            <a:ext cx="2560320" cy="624840"/>
          </a:xfrm>
          <a:prstGeom prst="rect">
            <a:avLst/>
          </a:prstGeom>
          <a:noFill/>
        </p:spPr>
        <p:txBody>
          <a:bodyPr wrap="square" lIns="45720" rIns="45720" tIns="18288" bIns="18288" anchor="ctr">
            <a:spAutoFit/>
          </a:bodyPr>
          <a:lstStyle/>
          <a:p>
            <a:pPr rtl="1" algn="ctr">
              <a:lnSpc>
                <a:spcPct val="100000"/>
              </a:lnSpc>
            </a:pPr>
            <a:r>
              <a:rPr sz="1600" b="0" lang="ar-MA">
                <a:solidFill>
                  <a:srgbClr val="26303D"/>
                </a:solidFill>
                <a:latin typeface="Cairo"/>
                <a:cs typeface="Cairo"/>
              </a:rPr>
              <a:t>العلم، التنظيم، المواصلات</a:t>
            </a:r>
          </a:p>
        </p:txBody>
      </p:sp>
      <p:cxnSp>
        <p:nvCxnSpPr>
          <p:cNvPr id="18" name="Connector 17"/>
          <p:cNvCxnSpPr/>
          <p:nvPr/>
        </p:nvCxnSpPr>
        <p:spPr>
          <a:xfrm flipH="1" flipV="1">
            <a:off x="3154680" y="1638299"/>
            <a:ext cx="594359" cy="1219201"/>
          </a:xfrm>
          <a:prstGeom prst="line">
            <a:avLst/>
          </a:prstGeom>
          <a:ln w="31750">
            <a:solidFill>
              <a:srgbClr val="B06A1E"/>
            </a:solidFill>
          </a:ln>
        </p:spPr>
        <p:style>
          <a:lnRef idx="2">
            <a:schemeClr val="accent1"/>
          </a:lnRef>
          <a:fillRef idx="0">
            <a:schemeClr val="accent1"/>
          </a:fillRef>
          <a:effectRef idx="1">
            <a:schemeClr val="accent1"/>
          </a:effectRef>
          <a:fontRef idx="minor">
            <a:schemeClr val="tx1"/>
          </a:fontRef>
        </p:style>
      </p:cxnSp>
      <p:sp>
        <p:nvSpPr>
          <p:cNvPr id="19" name="Rounded Rectangle 18"/>
          <p:cNvSpPr/>
          <p:nvPr/>
        </p:nvSpPr>
        <p:spPr>
          <a:xfrm>
            <a:off x="411480" y="1097280"/>
            <a:ext cx="2743200" cy="1082040"/>
          </a:xfrm>
          <a:prstGeom prst="roundRect">
            <a:avLst>
              <a:gd name="adj" fmla="val 12000"/>
            </a:avLst>
          </a:prstGeom>
          <a:solidFill>
            <a:srgbClr val="FFFFFF"/>
          </a:solidFill>
          <a:ln w="15875">
            <a:solidFill>
              <a:srgbClr val="B06A1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ounded Rectangle 19"/>
          <p:cNvSpPr/>
          <p:nvPr/>
        </p:nvSpPr>
        <p:spPr>
          <a:xfrm>
            <a:off x="411480" y="1097280"/>
            <a:ext cx="2743200" cy="411480"/>
          </a:xfrm>
          <a:prstGeom prst="roundRect">
            <a:avLst>
              <a:gd name="adj" fmla="val 25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457200" y="1097280"/>
            <a:ext cx="2651760" cy="411480"/>
          </a:xfrm>
          <a:prstGeom prst="rect">
            <a:avLst/>
          </a:prstGeom>
          <a:noFill/>
        </p:spPr>
        <p:txBody>
          <a:bodyPr wrap="square" lIns="45720" rIns="45720" tIns="18288" bIns="18288" anchor="ctr">
            <a:spAutoFit/>
          </a:bodyPr>
          <a:lstStyle/>
          <a:p>
            <a:pPr rtl="1" algn="ctr">
              <a:lnSpc>
                <a:spcPct val="100000"/>
              </a:lnSpc>
            </a:pPr>
            <a:r>
              <a:rPr sz="1700" b="1" lang="ar-MA">
                <a:solidFill>
                  <a:srgbClr val="FFFFFF"/>
                </a:solidFill>
                <a:latin typeface="Cairo"/>
                <a:cs typeface="Cairo"/>
              </a:rPr>
              <a:t>الرأسمالية</a:t>
            </a:r>
          </a:p>
        </p:txBody>
      </p:sp>
      <p:sp>
        <p:nvSpPr>
          <p:cNvPr id="22" name="TextBox 21"/>
          <p:cNvSpPr txBox="1"/>
          <p:nvPr/>
        </p:nvSpPr>
        <p:spPr>
          <a:xfrm>
            <a:off x="502920" y="1527048"/>
            <a:ext cx="2560320" cy="624840"/>
          </a:xfrm>
          <a:prstGeom prst="rect">
            <a:avLst/>
          </a:prstGeom>
          <a:noFill/>
        </p:spPr>
        <p:txBody>
          <a:bodyPr wrap="square" lIns="45720" rIns="45720" tIns="18288" bIns="18288" anchor="ctr">
            <a:spAutoFit/>
          </a:bodyPr>
          <a:lstStyle/>
          <a:p>
            <a:pPr rtl="1" algn="ctr">
              <a:lnSpc>
                <a:spcPct val="100000"/>
              </a:lnSpc>
            </a:pPr>
            <a:r>
              <a:rPr sz="1600" b="0" lang="ar-MA">
                <a:solidFill>
                  <a:srgbClr val="26303D"/>
                </a:solidFill>
                <a:latin typeface="Cairo"/>
                <a:cs typeface="Cairo"/>
              </a:rPr>
              <a:t>تجارية، صناعية، مالية</a:t>
            </a:r>
          </a:p>
        </p:txBody>
      </p:sp>
      <p:cxnSp>
        <p:nvCxnSpPr>
          <p:cNvPr id="23" name="Connector 22"/>
          <p:cNvCxnSpPr/>
          <p:nvPr/>
        </p:nvCxnSpPr>
        <p:spPr>
          <a:xfrm flipH="1">
            <a:off x="3154680" y="2857500"/>
            <a:ext cx="594359" cy="0"/>
          </a:xfrm>
          <a:prstGeom prst="line">
            <a:avLst/>
          </a:prstGeom>
          <a:ln w="31750">
            <a:solidFill>
              <a:srgbClr val="4A4F8C"/>
            </a:solidFill>
          </a:ln>
        </p:spPr>
        <p:style>
          <a:lnRef idx="2">
            <a:schemeClr val="accent1"/>
          </a:lnRef>
          <a:fillRef idx="0">
            <a:schemeClr val="accent1"/>
          </a:fillRef>
          <a:effectRef idx="1">
            <a:schemeClr val="accent1"/>
          </a:effectRef>
          <a:fontRef idx="minor">
            <a:schemeClr val="tx1"/>
          </a:fontRef>
        </p:style>
      </p:cxnSp>
      <p:sp>
        <p:nvSpPr>
          <p:cNvPr id="24" name="Rounded Rectangle 23"/>
          <p:cNvSpPr/>
          <p:nvPr/>
        </p:nvSpPr>
        <p:spPr>
          <a:xfrm>
            <a:off x="411480" y="2316480"/>
            <a:ext cx="2743200" cy="1082040"/>
          </a:xfrm>
          <a:prstGeom prst="roundRect">
            <a:avLst>
              <a:gd name="adj" fmla="val 12000"/>
            </a:avLst>
          </a:prstGeom>
          <a:solidFill>
            <a:srgbClr val="FFFFFF"/>
          </a:solidFill>
          <a:ln w="15875">
            <a:solidFill>
              <a:srgbClr val="4A4F8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Rounded Rectangle 24"/>
          <p:cNvSpPr/>
          <p:nvPr/>
        </p:nvSpPr>
        <p:spPr>
          <a:xfrm>
            <a:off x="411480" y="2316480"/>
            <a:ext cx="2743200" cy="411480"/>
          </a:xfrm>
          <a:prstGeom prst="roundRect">
            <a:avLst>
              <a:gd name="adj" fmla="val 25000"/>
            </a:avLst>
          </a:prstGeom>
          <a:solidFill>
            <a:srgbClr val="4A4F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457200" y="2316480"/>
            <a:ext cx="2651760" cy="411480"/>
          </a:xfrm>
          <a:prstGeom prst="rect">
            <a:avLst/>
          </a:prstGeom>
          <a:noFill/>
        </p:spPr>
        <p:txBody>
          <a:bodyPr wrap="square" lIns="45720" rIns="45720" tIns="18288" bIns="18288" anchor="ctr">
            <a:spAutoFit/>
          </a:bodyPr>
          <a:lstStyle/>
          <a:p>
            <a:pPr rtl="1" algn="ctr">
              <a:lnSpc>
                <a:spcPct val="100000"/>
              </a:lnSpc>
            </a:pPr>
            <a:r>
              <a:rPr sz="1700" b="1" lang="ar-MA">
                <a:solidFill>
                  <a:srgbClr val="FFFFFF"/>
                </a:solidFill>
                <a:latin typeface="Cairo"/>
                <a:cs typeface="Cairo"/>
              </a:rPr>
              <a:t>اجتماعية</a:t>
            </a:r>
          </a:p>
        </p:txBody>
      </p:sp>
      <p:sp>
        <p:nvSpPr>
          <p:cNvPr id="27" name="TextBox 26"/>
          <p:cNvSpPr txBox="1"/>
          <p:nvPr/>
        </p:nvSpPr>
        <p:spPr>
          <a:xfrm>
            <a:off x="502920" y="2746247"/>
            <a:ext cx="2560320" cy="624840"/>
          </a:xfrm>
          <a:prstGeom prst="rect">
            <a:avLst/>
          </a:prstGeom>
          <a:noFill/>
        </p:spPr>
        <p:txBody>
          <a:bodyPr wrap="square" lIns="45720" rIns="45720" tIns="18288" bIns="18288" anchor="ctr">
            <a:spAutoFit/>
          </a:bodyPr>
          <a:lstStyle/>
          <a:p>
            <a:pPr rtl="1" algn="ctr">
              <a:lnSpc>
                <a:spcPct val="100000"/>
              </a:lnSpc>
            </a:pPr>
            <a:r>
              <a:rPr sz="1600" b="0" lang="ar-MA">
                <a:solidFill>
                  <a:srgbClr val="26303D"/>
                </a:solidFill>
                <a:latin typeface="Cairo"/>
                <a:cs typeface="Cairo"/>
              </a:rPr>
              <a:t>ديموغرافيا، بورجوازية، بروليتاريا</a:t>
            </a:r>
          </a:p>
        </p:txBody>
      </p:sp>
      <p:cxnSp>
        <p:nvCxnSpPr>
          <p:cNvPr id="28" name="Connector 27"/>
          <p:cNvCxnSpPr/>
          <p:nvPr/>
        </p:nvCxnSpPr>
        <p:spPr>
          <a:xfrm flipH="1">
            <a:off x="3154680" y="2857500"/>
            <a:ext cx="594359" cy="1219199"/>
          </a:xfrm>
          <a:prstGeom prst="line">
            <a:avLst/>
          </a:prstGeom>
          <a:ln w="31750">
            <a:solidFill>
              <a:srgbClr val="0B2242"/>
            </a:solidFill>
          </a:ln>
        </p:spPr>
        <p:style>
          <a:lnRef idx="2">
            <a:schemeClr val="accent1"/>
          </a:lnRef>
          <a:fillRef idx="0">
            <a:schemeClr val="accent1"/>
          </a:fillRef>
          <a:effectRef idx="1">
            <a:schemeClr val="accent1"/>
          </a:effectRef>
          <a:fontRef idx="minor">
            <a:schemeClr val="tx1"/>
          </a:fontRef>
        </p:style>
      </p:cxnSp>
      <p:sp>
        <p:nvSpPr>
          <p:cNvPr id="29" name="Rounded Rectangle 28"/>
          <p:cNvSpPr/>
          <p:nvPr/>
        </p:nvSpPr>
        <p:spPr>
          <a:xfrm>
            <a:off x="411480" y="3535679"/>
            <a:ext cx="2743200" cy="1082040"/>
          </a:xfrm>
          <a:prstGeom prst="roundRect">
            <a:avLst>
              <a:gd name="adj" fmla="val 12000"/>
            </a:avLst>
          </a:prstGeom>
          <a:solidFill>
            <a:srgbClr val="FFFFFF"/>
          </a:solidFill>
          <a:ln w="15875">
            <a:solidFill>
              <a:srgbClr val="0B224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Rounded Rectangle 29"/>
          <p:cNvSpPr/>
          <p:nvPr/>
        </p:nvSpPr>
        <p:spPr>
          <a:xfrm>
            <a:off x="411480" y="3535679"/>
            <a:ext cx="2743200" cy="411480"/>
          </a:xfrm>
          <a:prstGeom prst="roundRect">
            <a:avLst>
              <a:gd name="adj" fmla="val 25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457200" y="3535679"/>
            <a:ext cx="2651760" cy="411480"/>
          </a:xfrm>
          <a:prstGeom prst="rect">
            <a:avLst/>
          </a:prstGeom>
          <a:noFill/>
        </p:spPr>
        <p:txBody>
          <a:bodyPr wrap="square" lIns="45720" rIns="45720" tIns="18288" bIns="18288" anchor="ctr">
            <a:spAutoFit/>
          </a:bodyPr>
          <a:lstStyle/>
          <a:p>
            <a:pPr rtl="1" algn="ctr">
              <a:lnSpc>
                <a:spcPct val="100000"/>
              </a:lnSpc>
            </a:pPr>
            <a:r>
              <a:rPr sz="1700" b="1" lang="ar-MA">
                <a:solidFill>
                  <a:srgbClr val="FFFFFF"/>
                </a:solidFill>
                <a:latin typeface="Cairo"/>
                <a:cs typeface="Cairo"/>
              </a:rPr>
              <a:t>فكرية</a:t>
            </a:r>
          </a:p>
        </p:txBody>
      </p:sp>
      <p:sp>
        <p:nvSpPr>
          <p:cNvPr id="32" name="TextBox 31"/>
          <p:cNvSpPr txBox="1"/>
          <p:nvPr/>
        </p:nvSpPr>
        <p:spPr>
          <a:xfrm>
            <a:off x="502920" y="3965447"/>
            <a:ext cx="2560320" cy="624840"/>
          </a:xfrm>
          <a:prstGeom prst="rect">
            <a:avLst/>
          </a:prstGeom>
          <a:noFill/>
        </p:spPr>
        <p:txBody>
          <a:bodyPr wrap="square" lIns="45720" rIns="45720" tIns="18288" bIns="18288" anchor="ctr">
            <a:spAutoFit/>
          </a:bodyPr>
          <a:lstStyle/>
          <a:p>
            <a:pPr rtl="1" algn="ctr">
              <a:lnSpc>
                <a:spcPct val="100000"/>
              </a:lnSpc>
            </a:pPr>
            <a:r>
              <a:rPr sz="1600" b="0" lang="ar-MA">
                <a:solidFill>
                  <a:srgbClr val="26303D"/>
                </a:solidFill>
                <a:latin typeface="Cairo"/>
                <a:cs typeface="Cairo"/>
              </a:rPr>
              <a:t>اشتراكية، نقابات، مكاسب</a:t>
            </a:r>
          </a:p>
        </p:txBody>
      </p:sp>
      <p:sp>
        <p:nvSpPr>
          <p:cNvPr id="33" name="Oval 32"/>
          <p:cNvSpPr/>
          <p:nvPr/>
        </p:nvSpPr>
        <p:spPr>
          <a:xfrm>
            <a:off x="3749039" y="2034540"/>
            <a:ext cx="1645920" cy="1645920"/>
          </a:xfrm>
          <a:prstGeom prst="ellipse">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4" name="TextBox 33"/>
          <p:cNvSpPr txBox="1"/>
          <p:nvPr/>
        </p:nvSpPr>
        <p:spPr>
          <a:xfrm>
            <a:off x="3794760" y="2263140"/>
            <a:ext cx="1554480" cy="1188720"/>
          </a:xfrm>
          <a:prstGeom prst="rect">
            <a:avLst/>
          </a:prstGeom>
          <a:noFill/>
        </p:spPr>
        <p:txBody>
          <a:bodyPr wrap="square" lIns="45720" rIns="45720" tIns="18288" bIns="18288" anchor="ctr">
            <a:spAutoFit/>
          </a:bodyPr>
          <a:lstStyle/>
          <a:p>
            <a:pPr rtl="1" algn="ctr">
              <a:lnSpc>
                <a:spcPct val="95000"/>
              </a:lnSpc>
            </a:pPr>
            <a:r>
              <a:rPr sz="1800" b="1" lang="ar-MA">
                <a:solidFill>
                  <a:srgbClr val="FFFFFF"/>
                </a:solidFill>
                <a:latin typeface="Cairo"/>
                <a:cs typeface="Cairo"/>
              </a:rPr>
              <a:t>تحولات القرن 19م</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خاتمة</a:t>
            </a:r>
          </a:p>
        </p:txBody>
      </p:sp>
      <p:sp>
        <p:nvSpPr>
          <p:cNvPr id="3" name="Rounded Rectangle 2"/>
          <p:cNvSpPr/>
          <p:nvPr/>
        </p:nvSpPr>
        <p:spPr>
          <a:xfrm>
            <a:off x="777240" y="1325880"/>
            <a:ext cx="7589520" cy="3063239"/>
          </a:xfrm>
          <a:prstGeom prst="roundRect">
            <a:avLst>
              <a:gd name="adj" fmla="val 6000"/>
            </a:avLst>
          </a:prstGeom>
          <a:solidFill>
            <a:srgbClr val="FFFFFF"/>
          </a:solidFill>
          <a:ln w="15875">
            <a:solidFill>
              <a:srgbClr val="C9A24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7680960" y="1143000"/>
            <a:ext cx="731520" cy="822960"/>
          </a:xfrm>
          <a:prstGeom prst="rect">
            <a:avLst/>
          </a:prstGeom>
          <a:noFill/>
        </p:spPr>
        <p:txBody>
          <a:bodyPr wrap="square" lIns="45720" rIns="45720" tIns="18288" bIns="18288" anchor="t">
            <a:spAutoFit/>
          </a:bodyPr>
          <a:lstStyle/>
          <a:p>
            <a:pPr rtl="1" algn="r">
              <a:lnSpc>
                <a:spcPct val="100000"/>
              </a:lnSpc>
            </a:pPr>
            <a:r>
              <a:rPr sz="6600" b="1" lang="ar-MA">
                <a:solidFill>
                  <a:srgbClr val="C9A24A"/>
                </a:solidFill>
                <a:latin typeface="Cairo"/>
                <a:cs typeface="Cairo"/>
              </a:rPr>
              <a:t>”</a:t>
            </a:r>
          </a:p>
        </p:txBody>
      </p:sp>
      <p:sp>
        <p:nvSpPr>
          <p:cNvPr id="5" name="TextBox 4"/>
          <p:cNvSpPr txBox="1"/>
          <p:nvPr/>
        </p:nvSpPr>
        <p:spPr>
          <a:xfrm>
            <a:off x="1234440" y="1554480"/>
            <a:ext cx="6675120" cy="2606039"/>
          </a:xfrm>
          <a:prstGeom prst="rect">
            <a:avLst/>
          </a:prstGeom>
          <a:noFill/>
        </p:spPr>
        <p:txBody>
          <a:bodyPr wrap="square" lIns="45720" rIns="45720" tIns="18288" bIns="18288" anchor="ctr">
            <a:spAutoFit/>
          </a:bodyPr>
          <a:lstStyle/>
          <a:p>
            <a:pPr rtl="1" algn="ctr">
              <a:lnSpc>
                <a:spcPct val="110000"/>
              </a:lnSpc>
            </a:pPr>
            <a:r>
              <a:rPr sz="3800" b="1" lang="ar-MA">
                <a:solidFill>
                  <a:srgbClr val="0B2242"/>
                </a:solidFill>
                <a:latin typeface="Cairo"/>
                <a:cs typeface="Cairo"/>
              </a:rPr>
              <a:t>قوة أوروبا… تمهّد لتنافس إمبريالي</a:t>
            </a:r>
          </a:p>
          <a:p>
            <a:pPr rtl="1" algn="ctr">
              <a:lnSpc>
                <a:spcPct val="110000"/>
              </a:lnSpc>
            </a:pPr>
            <a:r>
              <a:rPr sz="1200" b="0" lang="ar-MA">
                <a:solidFill>
                  <a:srgbClr val="26303D"/>
                </a:solidFill>
                <a:latin typeface="Cairo"/>
                <a:cs typeface="Cairo"/>
              </a:rPr>
              <a:t> </a:t>
            </a:r>
          </a:p>
          <a:p>
            <a:pPr rtl="1" algn="ctr">
              <a:lnSpc>
                <a:spcPct val="110000"/>
              </a:lnSpc>
            </a:pPr>
            <a:r>
              <a:rPr sz="2300" b="0" lang="ar-MA">
                <a:solidFill>
                  <a:srgbClr val="5B6675"/>
                </a:solidFill>
                <a:latin typeface="Cairo"/>
                <a:cs typeface="Cairo"/>
              </a:rPr>
              <a:t>أدت هذه التحولات إلى تدعيم مكانة أوروبا عالميًا واحتدام التنافس بين دولها الأكثر قوة</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عالم جديد: التمهيد للتنافس الإمبريالي</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qarn19-15.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خاتمة:</a:t>
            </a:r>
          </a:p>
          <a:p>
            <a:pPr rtl="1" algn="r">
              <a:buNone/>
              <a:spcAft>
                <a:spcPts val="600"/>
              </a:spcAft>
            </a:pPr>
            <a:r>
              <a:rPr sz="2600" b="0" lang="ar-MA">
                <a:latin typeface="Cairo"/>
                <a:cs typeface="Cairo"/>
              </a:rPr>
              <a:t>أدت هذه التحولات إلى تدعيم مكانة أوروبا عالميا واحتدام التنافس الإمبريالي بين دولها الأكثر قوة.</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2"/>
          </p:nvPr>
        </p:nvSpPr>
        <p:spPr/>
        <p:txBody>
          <a:bodyPr wrap="square"/>
          <a:lstStyle/>
          <a:p>
            <a:pPr rtl="1" algn="r">
              <a:buNone/>
              <a:spcAft>
                <a:spcPts val="600"/>
              </a:spcAft>
            </a:pPr>
            <a:r>
              <a:rPr sz="4000" b="0" lang="ar-MA">
                <a:latin typeface="Cairo"/>
                <a:cs typeface="Cairo"/>
              </a:rPr>
              <a:t>شكراً لانتباهكم</a:t>
            </a:r>
          </a:p>
        </p:txBody>
      </p:sp>
    </p:spTree>
  </p:cSld>
  <p:clrMapOvr>
    <a:masterClrMapping/>
  </p:clrMapOvr>
</p:sld>
</file>

<file path=ppt/theme/theme1.xml><?xml version="1.0" encoding="utf-8"?>
<a:theme xmlns:a="http://schemas.openxmlformats.org/drawingml/2006/main" name="Bouamoud Navy Gold">
  <a:themeElements>
    <a:clrScheme name="Bouamoud Navy Gold">
      <a:dk1>
        <a:srgbClr val="1B1B1B"/>
      </a:dk1>
      <a:lt1>
        <a:srgbClr val="FFFFFF"/>
      </a:lt1>
      <a:dk2>
        <a:srgbClr val="0B2242"/>
      </a:dk2>
      <a:lt2>
        <a:srgbClr val="F7F3EA"/>
      </a:lt2>
      <a:accent1>
        <a:srgbClr val="C9A24A"/>
      </a:accent1>
      <a:accent2>
        <a:srgbClr val="0B2242"/>
      </a:accent2>
      <a:accent3>
        <a:srgbClr val="1A6FA8"/>
      </a:accent3>
      <a:accent4>
        <a:srgbClr val="E8720C"/>
      </a:accent4>
      <a:accent5>
        <a:srgbClr val="8A6D2B"/>
      </a:accent5>
      <a:accent6>
        <a:srgbClr val="5B6B82"/>
      </a:accent6>
      <a:hlink>
        <a:srgbClr val="1A6FA8"/>
      </a:hlink>
      <a:folHlink>
        <a:srgbClr val="8A6D2B"/>
      </a:folHlink>
    </a:clrScheme>
    <a:fontScheme name="Bouamoud Navy Gold">
      <a:majorFont>
        <a:latin typeface="Cair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ir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قالب دروس الاجتماعيات</dc:title>
  <dc:subject>PptxGenJS Presentation</dc:subject>
  <dc:creator>أحمد بوعمود</dc:creator>
  <cp:lastModifiedBy>أحمد بوعمود</cp:lastModifiedBy>
  <cp:revision>1</cp:revision>
  <dcterms:created xsi:type="dcterms:W3CDTF">2026-10-16T14:35:24Z</dcterms:created>
  <dcterms:modified xsi:type="dcterms:W3CDTF">2026-10-16T14:35:24Z</dcterms:modified>
</cp:coreProperties>
</file>