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6"/>
    <p:sldId id="257" r:id="rId5"/>
    <p:sldId id="258" r:id="rId4"/>
    <p:sldId id="259" r:id="rId3"/>
    <p:sldId id="260" r:id="rId2"/>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نموذج" id="{d326dffa-4528-c323-d390-c46a4a8ff4ad}">
          <p14:sldIdLst>
            <p14:sldId id="256"/>
            <p14:sldId id="257"/>
            <p14:sldId id="258"/>
            <p14:sldId id="259"/>
            <p14:sldId id="26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5.xml"/><Relationship Id="rId3" Type="http://schemas.openxmlformats.org/officeDocument/2006/relationships/slide" Target="slides/slide4.xml"/><Relationship Id="rId4" Type="http://schemas.openxmlformats.org/officeDocument/2006/relationships/slide" Target="slides/slide3.xml"/><Relationship Id="rId5" Type="http://schemas.openxmlformats.org/officeDocument/2006/relationships/slide" Target="slides/slide2.xml"/><Relationship Id="rId6" Type="http://schemas.openxmlformats.org/officeDocument/2006/relationships/slide" Target="slides/slide1.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1005-1.png"/><Relationship Id="rId2"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1006-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غلاف الدرس">
    <p:bg>
      <p:bgPr>
        <a:solidFill>
          <a:srgbClr val="0B2242"/>
        </a:solidFill>
      </p:bgPr>
    </p:bg>
    <p:spTree>
      <p:nvGrpSpPr>
        <p:cNvPr id="1" name=""/>
        <p:cNvGrpSpPr/>
        <p:nvPr/>
      </p:nvGrpSpPr>
      <p:grpSpPr>
        <a:xfrm>
          <a:off x="0" y="0"/>
          <a:ext cx="0" cy="0"/>
          <a:chOff x="0" y="0"/>
          <a:chExt cx="0" cy="0"/>
        </a:xfrm>
      </p:grpSpPr>
      <p:pic>
        <p:nvPicPr>
          <p:cNvPr id="2" name="Image 0" descr="/tmp/claude-0/-home-claude/19570fe6-a11a-544f-81e5-5e225fe6dd19/scratchpad/ppt/badge.png">    </p:cNvPr>
          <p:cNvPicPr>
            <a:picLocks noChangeAspect="1"/>
          </p:cNvPicPr>
          <p:nvPr/>
        </p:nvPicPr>
        <p:blipFill>
          <a:blip r:embed="rId1"/>
          <a:stretch>
            <a:fillRect/>
          </a:stretch>
        </p:blipFill>
        <p:spPr>
          <a:xfrm>
            <a:off x="411480" y="548640"/>
            <a:ext cx="3840480" cy="3840480"/>
          </a:xfrm>
          <a:prstGeom prst="rect">
            <a:avLst/>
          </a:prstGeom>
        </p:spPr>
      </p:pic>
      <p:sp>
        <p:nvSpPr>
          <p:cNvPr id="3" name="Shape 0"/>
          <p:cNvSpPr/>
          <p:nvPr/>
        </p:nvSpPr>
        <p:spPr>
          <a:xfrm>
            <a:off x="4572000" y="2788920"/>
            <a:ext cx="4160520" cy="27432"/>
          </a:xfrm>
          <a:prstGeom prst="rect">
            <a:avLst/>
          </a:prstGeom>
          <a:solidFill>
            <a:srgbClr val="C9A24A"/>
          </a:solidFill>
          <a:ln/>
        </p:spPr>
      </p:sp>
      <p:sp>
        <p:nvSpPr>
          <p:cNvPr id="4" name="Text 1"/>
          <p:cNvSpPr/>
          <p:nvPr/>
        </p:nvSpPr>
        <p:spPr>
          <a:xfrm>
            <a:off x="4480560" y="4526280"/>
            <a:ext cx="4297680" cy="365760"/>
          </a:xfrm>
          <a:prstGeom prst="rect">
            <a:avLst/>
          </a:prstGeom>
          <a:noFill/>
          <a:ln/>
        </p:spPr>
        <p:txBody>
          <a:bodyPr wrap="square" rtlCol="0" anchor="ctr"/>
          <a:lstStyle/>
          <a:p>
            <a:pPr algn="r" indent="0" marL="0">
              <a:buNone/>
            </a:pPr>
            <a:r>
              <a:rPr lang="en-US" sz="1300" dirty="0">
                <a:solidFill>
                  <a:srgbClr val="C9A24A"/>
                </a:solidFill>
              </a:rPr>
              <a:t>ذ. أحمد بوعمود — مؤسسة الحنان الخاصة | ⁦2026-2027⁩</a:t>
            </a:r>
            <a:endParaRPr lang="en-US" sz="1300" dirty="0"/>
          </a:p>
        </p:txBody>
      </p:sp>
      <p:sp>
        <p:nvSpPr>
          <p:cNvPr id="5" name="Text 2"/>
          <p:cNvSpPr/>
          <p:nvPr>
            <p:ph idx="103" type="body" hasCustomPrompt="1"/>
          </p:nvPr>
        </p:nvSpPr>
        <p:spPr>
          <a:xfrm>
            <a:off x="4572000" y="685800"/>
            <a:ext cx="4160520" cy="502920"/>
          </a:xfrm>
          <a:prstGeom prst="rect">
            <a:avLst/>
          </a:prstGeom>
          <a:noFill/>
          <a:ln/>
        </p:spPr>
        <p:txBody>
          <a:bodyPr wrap="square" rtlCol="0"/>
          <a:lstStyle>
            <a:lvl1pPr rtl="1" algn="r" indent="0" marL="0">
              <a:buNone/>
              <a:defRPr lang="en-US" sz="2000" b="1" dirty="0">
                <a:solidFill>
                  <a:srgbClr val="C9A24A"/>
                </a:solidFill>
              </a:defRPr>
            </a:lvl1pPr>
          </a:lstStyle>
          <a:p>
            <a:pPr algn="r" indent="0" marL="0">
              <a:buNone/>
            </a:pPr>
            <a:r>
              <a:rPr lang="en-US" sz="2000" b="1" dirty="0">
                <a:solidFill>
                  <a:srgbClr val="C9A24A"/>
                </a:solidFill>
              </a:rPr>
              <a:t>المستوى | المكوّن</a:t>
            </a:r>
            <a:endParaRPr lang="en-US" sz="2000" dirty="0"/>
          </a:p>
        </p:txBody>
      </p:sp>
      <p:sp>
        <p:nvSpPr>
          <p:cNvPr id="6" name="Text 2"/>
          <p:cNvSpPr/>
          <p:nvPr>
            <p:ph idx="104" type="title" hasCustomPrompt="1"/>
          </p:nvPr>
        </p:nvSpPr>
        <p:spPr>
          <a:xfrm>
            <a:off x="4572000" y="1188720"/>
            <a:ext cx="4160520" cy="1554480"/>
          </a:xfrm>
          <a:prstGeom prst="rect">
            <a:avLst/>
          </a:prstGeom>
          <a:noFill/>
          <a:ln/>
        </p:spPr>
        <p:txBody>
          <a:bodyPr wrap="square" rtlCol="0"/>
          <a:lstStyle>
            <a:lvl1pPr rtl="1" algn="r" indent="0" marL="0">
              <a:buNone/>
              <a:defRPr lang="en-US" sz="4000" b="1" dirty="0">
                <a:solidFill>
                  <a:srgbClr val="FFFFFF"/>
                </a:solidFill>
              </a:defRPr>
            </a:lvl1pPr>
          </a:lstStyle>
          <a:p>
            <a:pPr algn="r" indent="0" marL="0">
              <a:buNone/>
            </a:pPr>
            <a:r>
              <a:rPr lang="en-US" sz="4000" b="1" dirty="0">
                <a:solidFill>
                  <a:srgbClr val="FFFFFF"/>
                </a:solidFill>
              </a:rPr>
              <a:t>عنوان الدرس</a:t>
            </a:r>
            <a:endParaRPr lang="en-US" sz="4000" dirty="0"/>
          </a:p>
        </p:txBody>
      </p:sp>
      <p:sp>
        <p:nvSpPr>
          <p:cNvPr id="7" name="Text 2"/>
          <p:cNvSpPr/>
          <p:nvPr>
            <p:ph idx="105" type="body" hasCustomPrompt="1"/>
          </p:nvPr>
        </p:nvSpPr>
        <p:spPr>
          <a:xfrm>
            <a:off x="4572000" y="2926080"/>
            <a:ext cx="4160520" cy="1188720"/>
          </a:xfrm>
          <a:prstGeom prst="rect">
            <a:avLst/>
          </a:prstGeom>
          <a:noFill/>
          <a:ln/>
        </p:spPr>
        <p:txBody>
          <a:bodyPr wrap="square" rtlCol="0"/>
          <a:lstStyle>
            <a:lvl1pPr rtl="1" algn="r" indent="0" marL="0">
              <a:buNone/>
              <a:defRPr lang="en-US" sz="2000" dirty="0">
                <a:solidFill>
                  <a:srgbClr val="DCE3EE"/>
                </a:solidFill>
              </a:defRPr>
            </a:lvl1pPr>
          </a:lstStyle>
          <a:p>
            <a:pPr algn="r" indent="0" marL="0">
              <a:buNone/>
            </a:pPr>
            <a:r>
              <a:rPr lang="en-US" sz="2000" dirty="0">
                <a:solidFill>
                  <a:srgbClr val="DCE3EE"/>
                </a:solidFill>
              </a:rPr>
              <a:t>الوحدة أو الإشكالية</a:t>
            </a:r>
            <a:endParaRPr lang="en-US" sz="20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محور">
    <p:bg>
      <p:bgPr>
        <a:solidFill>
          <a:srgbClr val="0B2242"/>
        </a:solidFill>
      </p:bgPr>
    </p:bg>
    <p:spTree>
      <p:nvGrpSpPr>
        <p:cNvPr id="1" name=""/>
        <p:cNvGrpSpPr/>
        <p:nvPr/>
      </p:nvGrpSpPr>
      <p:grpSpPr>
        <a:xfrm>
          <a:off x="0" y="0"/>
          <a:ext cx="0" cy="0"/>
          <a:chOff x="0" y="0"/>
          <a:chExt cx="0" cy="0"/>
        </a:xfrm>
      </p:grpSpPr>
      <p:pic>
        <p:nvPicPr>
          <p:cNvPr id="2" name="Image 0" descr="/tmp/claude-0/-home-claude/19570fe6-a11a-544f-81e5-5e225fe6dd19/scratchpad/ppt/icon.png">    </p:cNvPr>
          <p:cNvPicPr>
            <a:picLocks noChangeAspect="1"/>
          </p:cNvPicPr>
          <p:nvPr/>
        </p:nvPicPr>
        <p:blipFill>
          <a:blip r:embed="rId1"/>
          <a:stretch>
            <a:fillRect/>
          </a:stretch>
        </p:blipFill>
        <p:spPr>
          <a:xfrm>
            <a:off x="411480" y="4160520"/>
            <a:ext cx="685800" cy="685800"/>
          </a:xfrm>
          <a:prstGeom prst="rect">
            <a:avLst/>
          </a:prstGeom>
        </p:spPr>
      </p:pic>
      <p:sp>
        <p:nvSpPr>
          <p:cNvPr id="3" name="Text 0"/>
          <p:cNvSpPr/>
          <p:nvPr>
            <p:ph idx="101" type="body" hasCustomPrompt="1"/>
          </p:nvPr>
        </p:nvSpPr>
        <p:spPr>
          <a:xfrm>
            <a:off x="6035040" y="914400"/>
            <a:ext cx="2697480" cy="1463040"/>
          </a:xfrm>
          <a:prstGeom prst="rect">
            <a:avLst/>
          </a:prstGeom>
          <a:noFill/>
          <a:ln/>
        </p:spPr>
        <p:txBody>
          <a:bodyPr wrap="square" rtlCol="0"/>
          <a:lstStyle>
            <a:lvl1pPr rtl="1" algn="r" indent="0" marL="0">
              <a:buNone/>
              <a:defRPr lang="en-US" sz="9600" b="1" dirty="0">
                <a:solidFill>
                  <a:srgbClr val="C9A24A"/>
                </a:solidFill>
              </a:defRPr>
            </a:lvl1pPr>
          </a:lstStyle>
          <a:p>
            <a:pPr algn="r" indent="0" marL="0">
              <a:buNone/>
            </a:pPr>
            <a:r>
              <a:rPr lang="en-US" sz="9600" b="1" dirty="0">
                <a:solidFill>
                  <a:srgbClr val="C9A24A"/>
                </a:solidFill>
              </a:rPr>
              <a:t>1</a:t>
            </a:r>
            <a:endParaRPr lang="en-US" sz="9600" dirty="0"/>
          </a:p>
        </p:txBody>
      </p:sp>
      <p:sp>
        <p:nvSpPr>
          <p:cNvPr id="4" name="Text 0"/>
          <p:cNvSpPr/>
          <p:nvPr>
            <p:ph idx="102" type="title" hasCustomPrompt="1"/>
          </p:nvPr>
        </p:nvSpPr>
        <p:spPr>
          <a:xfrm>
            <a:off x="914400" y="2423160"/>
            <a:ext cx="7818120" cy="1463040"/>
          </a:xfrm>
          <a:prstGeom prst="rect">
            <a:avLst/>
          </a:prstGeom>
          <a:noFill/>
          <a:ln/>
        </p:spPr>
        <p:txBody>
          <a:bodyPr wrap="square" rtlCol="0"/>
          <a:lstStyle>
            <a:lvl1pPr rtl="1" algn="r" indent="0" marL="0">
              <a:buNone/>
              <a:defRPr lang="en-US" sz="4000" b="1" dirty="0">
                <a:solidFill>
                  <a:srgbClr val="FFFFFF"/>
                </a:solidFill>
              </a:defRPr>
            </a:lvl1pPr>
          </a:lstStyle>
          <a:p>
            <a:pPr algn="r" indent="0" marL="0">
              <a:buNone/>
            </a:pPr>
            <a:r>
              <a:rPr lang="en-US" sz="4000" b="1" dirty="0">
                <a:solidFill>
                  <a:srgbClr val="FFFFFF"/>
                </a:solidFill>
              </a:rPr>
              <a:t>عنوان المحور</a:t>
            </a:r>
            <a:endParaRPr lang="en-US" sz="40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شرح">
    <p:bg>
      <p:bgPr>
        <a:solidFill>
          <a:srgbClr val="F7F3EA"/>
        </a:solidFill>
      </p:bgPr>
    </p:bg>
    <p:spTree>
      <p:nvGrpSpPr>
        <p:cNvPr id="1" name=""/>
        <p:cNvGrpSpPr/>
        <p:nvPr/>
      </p:nvGrpSpPr>
      <p:grpSpPr>
        <a:xfrm>
          <a:off x="0" y="0"/>
          <a:ext cx="0" cy="0"/>
          <a:chOff x="0" y="0"/>
          <a:chExt cx="0" cy="0"/>
        </a:xfrm>
      </p:grpSpPr>
      <p:sp>
        <p:nvSpPr>
          <p:cNvPr id="2" name="Shape 0"/>
          <p:cNvSpPr/>
          <p:nvPr/>
        </p:nvSpPr>
        <p:spPr>
          <a:xfrm>
            <a:off x="0" y="0"/>
            <a:ext cx="9144000" cy="960120"/>
          </a:xfrm>
          <a:prstGeom prst="rect">
            <a:avLst/>
          </a:prstGeom>
          <a:solidFill>
            <a:srgbClr val="0B2242"/>
          </a:solidFill>
          <a:ln/>
        </p:spPr>
      </p:sp>
      <p:pic>
        <p:nvPicPr>
          <p:cNvPr id="3" name="Image 0" descr="/tmp/claude-0/-home-claude/19570fe6-a11a-544f-81e5-5e225fe6dd19/scratchpad/ppt/icon.png">    </p:cNvPr>
          <p:cNvPicPr>
            <a:picLocks noChangeAspect="1"/>
          </p:cNvPicPr>
          <p:nvPr/>
        </p:nvPicPr>
        <p:blipFill>
          <a:blip r:embed="rId1"/>
          <a:stretch>
            <a:fillRect/>
          </a:stretch>
        </p:blipFill>
        <p:spPr>
          <a:xfrm>
            <a:off x="274320" y="109728"/>
            <a:ext cx="731520" cy="731520"/>
          </a:xfrm>
          <a:prstGeom prst="rect">
            <a:avLst/>
          </a:prstGeom>
        </p:spPr>
      </p:pic>
      <p:sp>
        <p:nvSpPr>
          <p:cNvPr id="4" name="Text 1"/>
          <p:cNvSpPr/>
          <p:nvPr/>
        </p:nvSpPr>
        <p:spPr>
          <a:xfrm>
            <a:off x="365760" y="4754880"/>
            <a:ext cx="5943600" cy="274320"/>
          </a:xfrm>
          <a:prstGeom prst="rect">
            <a:avLst/>
          </a:prstGeom>
          <a:noFill/>
          <a:ln/>
        </p:spPr>
        <p:txBody>
          <a:bodyPr wrap="square" rtlCol="0" anchor="ctr"/>
          <a:lstStyle/>
          <a:p>
            <a:pPr algn="l" indent="0" marL="0">
              <a:buNone/>
            </a:pPr>
            <a:r>
              <a:rPr lang="en-US" sz="1100" dirty="0">
                <a:solidFill>
                  <a:srgbClr val="5B6B82"/>
                </a:solidFill>
              </a:rPr>
              <a:t>ذ. أحمد بوعمود — مؤسسة الحنان الخاصة | ⁦2026-2027⁩</a:t>
            </a:r>
            <a:endParaRPr lang="en-US" sz="1100" dirty="0"/>
          </a:p>
        </p:txBody>
      </p:sp>
      <p:sp>
        <p:nvSpPr>
          <p:cNvPr id="5" name="Text 2"/>
          <p:cNvSpPr/>
          <p:nvPr>
            <p:ph idx="103" type="title" hasCustomPrompt="1"/>
          </p:nvPr>
        </p:nvSpPr>
        <p:spPr>
          <a:xfrm>
            <a:off x="1188720" y="109728"/>
            <a:ext cx="7589520" cy="731520"/>
          </a:xfrm>
          <a:prstGeom prst="rect">
            <a:avLst/>
          </a:prstGeom>
          <a:noFill/>
          <a:ln/>
        </p:spPr>
        <p:txBody>
          <a:bodyPr wrap="square" rtlCol="0"/>
          <a:lstStyle>
            <a:lvl1pPr rtl="1" algn="r" indent="0" marL="0">
              <a:buNone/>
              <a:defRPr lang="en-US" sz="3200" b="1" dirty="0">
                <a:solidFill>
                  <a:srgbClr val="FFFFFF"/>
                </a:solidFill>
              </a:defRPr>
            </a:lvl1pPr>
          </a:lstStyle>
          <a:p>
            <a:pPr algn="r" indent="0" marL="0">
              <a:buNone/>
            </a:pPr>
            <a:r>
              <a:rPr lang="en-US" sz="3200" b="1" dirty="0">
                <a:solidFill>
                  <a:srgbClr val="FFFFFF"/>
                </a:solidFill>
              </a:rPr>
              <a:t>عنوان الشريحة</a:t>
            </a:r>
            <a:endParaRPr lang="en-US" sz="3200" dirty="0"/>
          </a:p>
        </p:txBody>
      </p:sp>
      <p:sp>
        <p:nvSpPr>
          <p:cNvPr id="6" name="Text 2"/>
          <p:cNvSpPr/>
          <p:nvPr>
            <p:ph idx="104" type="body" hasCustomPrompt="1"/>
          </p:nvPr>
        </p:nvSpPr>
        <p:spPr>
          <a:xfrm>
            <a:off x="457200" y="1188720"/>
            <a:ext cx="8229600" cy="3474720"/>
          </a:xfrm>
          <a:prstGeom prst="rect">
            <a:avLst/>
          </a:prstGeom>
          <a:noFill/>
          <a:ln/>
        </p:spPr>
        <p:txBody>
          <a:bodyPr wrap="square" rtlCol="0"/>
          <a:lstStyle>
            <a:lvl1pPr rtl="1" algn="r" indent="0" marL="0">
              <a:spcAft>
                <a:spcPts val="800"/>
              </a:spcAft>
              <a:buNone/>
              <a:defRPr lang="en-US" sz="2600" dirty="0">
                <a:solidFill>
                  <a:srgbClr val="1B1B1B"/>
                </a:solidFill>
              </a:defRPr>
            </a:lvl1pPr>
          </a:lstStyle>
          <a:p>
            <a:pPr algn="r" indent="0" marL="0">
              <a:spcAft>
                <a:spcPts val="800"/>
              </a:spcAft>
              <a:buNone/>
            </a:pPr>
            <a:r>
              <a:rPr lang="en-US" sz="2600" dirty="0">
                <a:solidFill>
                  <a:srgbClr val="1B1B1B"/>
                </a:solidFill>
              </a:rPr>
              <a:t>نص الشرح</a:t>
            </a:r>
            <a:endParaRPr lang="en-US" sz="2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82"/>
                </a:solidFill>
              </a:defRPr>
            </a:lvl1pPr>
          </a:lstStyle>
          <a:p>
            <a:pPr algn="l"/>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أكتب في دفتري">
    <p:bg>
      <p:bgPr>
        <a:solidFill>
          <a:srgbClr val="FFFDF7"/>
        </a:solidFill>
      </p:bgPr>
    </p:bg>
    <p:spTree>
      <p:nvGrpSpPr>
        <p:cNvPr id="1" name=""/>
        <p:cNvGrpSpPr/>
        <p:nvPr/>
      </p:nvGrpSpPr>
      <p:grpSpPr>
        <a:xfrm>
          <a:off x="0" y="0"/>
          <a:ext cx="0" cy="0"/>
          <a:chOff x="0" y="0"/>
          <a:chExt cx="0" cy="0"/>
        </a:xfrm>
      </p:grpSpPr>
      <p:sp>
        <p:nvSpPr>
          <p:cNvPr id="2" name="Shape 0"/>
          <p:cNvSpPr/>
          <p:nvPr/>
        </p:nvSpPr>
        <p:spPr>
          <a:xfrm>
            <a:off x="0" y="0"/>
            <a:ext cx="9144000" cy="960120"/>
          </a:xfrm>
          <a:prstGeom prst="rect">
            <a:avLst/>
          </a:prstGeom>
          <a:solidFill>
            <a:srgbClr val="C9A24A"/>
          </a:solidFill>
          <a:ln/>
        </p:spPr>
      </p:sp>
      <p:sp>
        <p:nvSpPr>
          <p:cNvPr id="3" name="Shape 1"/>
          <p:cNvSpPr/>
          <p:nvPr/>
        </p:nvSpPr>
        <p:spPr>
          <a:xfrm>
            <a:off x="8458200" y="960120"/>
            <a:ext cx="0" cy="4183380"/>
          </a:xfrm>
          <a:prstGeom prst="line">
            <a:avLst/>
          </a:prstGeom>
          <a:noFill/>
          <a:ln w="19050">
            <a:solidFill>
              <a:srgbClr val="E8A0A0"/>
            </a:solidFill>
            <a:prstDash val="solid"/>
          </a:ln>
        </p:spPr>
      </p:sp>
      <p:sp>
        <p:nvSpPr>
          <p:cNvPr id="4" name="Shape 2"/>
          <p:cNvSpPr/>
          <p:nvPr/>
        </p:nvSpPr>
        <p:spPr>
          <a:xfrm>
            <a:off x="548640" y="1572768"/>
            <a:ext cx="8046720" cy="0"/>
          </a:xfrm>
          <a:prstGeom prst="line">
            <a:avLst/>
          </a:prstGeom>
          <a:noFill/>
          <a:ln w="12700">
            <a:solidFill>
              <a:srgbClr val="C9D6E8"/>
            </a:solidFill>
            <a:prstDash val="solid"/>
          </a:ln>
        </p:spPr>
      </p:sp>
      <p:sp>
        <p:nvSpPr>
          <p:cNvPr id="5" name="Shape 3"/>
          <p:cNvSpPr/>
          <p:nvPr/>
        </p:nvSpPr>
        <p:spPr>
          <a:xfrm>
            <a:off x="548640" y="1993392"/>
            <a:ext cx="8046720" cy="0"/>
          </a:xfrm>
          <a:prstGeom prst="line">
            <a:avLst/>
          </a:prstGeom>
          <a:noFill/>
          <a:ln w="12700">
            <a:solidFill>
              <a:srgbClr val="C9D6E8"/>
            </a:solidFill>
            <a:prstDash val="solid"/>
          </a:ln>
        </p:spPr>
      </p:sp>
      <p:sp>
        <p:nvSpPr>
          <p:cNvPr id="6" name="Shape 4"/>
          <p:cNvSpPr/>
          <p:nvPr/>
        </p:nvSpPr>
        <p:spPr>
          <a:xfrm>
            <a:off x="548640" y="2414016"/>
            <a:ext cx="8046720" cy="0"/>
          </a:xfrm>
          <a:prstGeom prst="line">
            <a:avLst/>
          </a:prstGeom>
          <a:noFill/>
          <a:ln w="12700">
            <a:solidFill>
              <a:srgbClr val="C9D6E8"/>
            </a:solidFill>
            <a:prstDash val="solid"/>
          </a:ln>
        </p:spPr>
      </p:sp>
      <p:sp>
        <p:nvSpPr>
          <p:cNvPr id="7" name="Shape 5"/>
          <p:cNvSpPr/>
          <p:nvPr/>
        </p:nvSpPr>
        <p:spPr>
          <a:xfrm>
            <a:off x="548640" y="2834640"/>
            <a:ext cx="8046720" cy="0"/>
          </a:xfrm>
          <a:prstGeom prst="line">
            <a:avLst/>
          </a:prstGeom>
          <a:noFill/>
          <a:ln w="12700">
            <a:solidFill>
              <a:srgbClr val="C9D6E8"/>
            </a:solidFill>
            <a:prstDash val="solid"/>
          </a:ln>
        </p:spPr>
      </p:sp>
      <p:sp>
        <p:nvSpPr>
          <p:cNvPr id="8" name="Shape 6"/>
          <p:cNvSpPr/>
          <p:nvPr/>
        </p:nvSpPr>
        <p:spPr>
          <a:xfrm>
            <a:off x="548640" y="3255264"/>
            <a:ext cx="8046720" cy="0"/>
          </a:xfrm>
          <a:prstGeom prst="line">
            <a:avLst/>
          </a:prstGeom>
          <a:noFill/>
          <a:ln w="12700">
            <a:solidFill>
              <a:srgbClr val="C9D6E8"/>
            </a:solidFill>
            <a:prstDash val="solid"/>
          </a:ln>
        </p:spPr>
      </p:sp>
      <p:sp>
        <p:nvSpPr>
          <p:cNvPr id="9" name="Shape 7"/>
          <p:cNvSpPr/>
          <p:nvPr/>
        </p:nvSpPr>
        <p:spPr>
          <a:xfrm>
            <a:off x="548640" y="3675888"/>
            <a:ext cx="8046720" cy="0"/>
          </a:xfrm>
          <a:prstGeom prst="line">
            <a:avLst/>
          </a:prstGeom>
          <a:noFill/>
          <a:ln w="12700">
            <a:solidFill>
              <a:srgbClr val="C9D6E8"/>
            </a:solidFill>
            <a:prstDash val="solid"/>
          </a:ln>
        </p:spPr>
      </p:sp>
      <p:sp>
        <p:nvSpPr>
          <p:cNvPr id="10" name="Shape 8"/>
          <p:cNvSpPr/>
          <p:nvPr/>
        </p:nvSpPr>
        <p:spPr>
          <a:xfrm>
            <a:off x="548640" y="4096512"/>
            <a:ext cx="8046720" cy="0"/>
          </a:xfrm>
          <a:prstGeom prst="line">
            <a:avLst/>
          </a:prstGeom>
          <a:noFill/>
          <a:ln w="12700">
            <a:solidFill>
              <a:srgbClr val="C9D6E8"/>
            </a:solidFill>
            <a:prstDash val="solid"/>
          </a:ln>
        </p:spPr>
      </p:sp>
      <p:sp>
        <p:nvSpPr>
          <p:cNvPr id="11" name="Shape 9"/>
          <p:cNvSpPr/>
          <p:nvPr/>
        </p:nvSpPr>
        <p:spPr>
          <a:xfrm>
            <a:off x="548640" y="4517136"/>
            <a:ext cx="8046720" cy="0"/>
          </a:xfrm>
          <a:prstGeom prst="line">
            <a:avLst/>
          </a:prstGeom>
          <a:noFill/>
          <a:ln w="12700">
            <a:solidFill>
              <a:srgbClr val="C9D6E8"/>
            </a:solidFill>
            <a:prstDash val="solid"/>
          </a:ln>
        </p:spPr>
      </p:sp>
      <p:pic>
        <p:nvPicPr>
          <p:cNvPr id="12" name="Image 0" descr="/tmp/claude-0/-home-claude/19570fe6-a11a-544f-81e5-5e225fe6dd19/scratchpad/ppt/icon.png">    </p:cNvPr>
          <p:cNvPicPr>
            <a:picLocks noChangeAspect="1"/>
          </p:cNvPicPr>
          <p:nvPr/>
        </p:nvPicPr>
        <p:blipFill>
          <a:blip r:embed="rId1"/>
          <a:stretch>
            <a:fillRect/>
          </a:stretch>
        </p:blipFill>
        <p:spPr>
          <a:xfrm>
            <a:off x="274320" y="109728"/>
            <a:ext cx="731520" cy="731520"/>
          </a:xfrm>
          <a:prstGeom prst="rect">
            <a:avLst/>
          </a:prstGeom>
        </p:spPr>
      </p:pic>
      <p:sp>
        <p:nvSpPr>
          <p:cNvPr id="13" name="Text 10"/>
          <p:cNvSpPr/>
          <p:nvPr/>
        </p:nvSpPr>
        <p:spPr>
          <a:xfrm>
            <a:off x="3200400" y="109728"/>
            <a:ext cx="5577840" cy="731520"/>
          </a:xfrm>
          <a:prstGeom prst="rect">
            <a:avLst/>
          </a:prstGeom>
          <a:noFill/>
          <a:ln/>
        </p:spPr>
        <p:txBody>
          <a:bodyPr wrap="square" lIns="0" tIns="0" rIns="0" bIns="0" rtlCol="0" anchor="ctr"/>
          <a:lstStyle/>
          <a:p>
            <a:pPr algn="r" indent="0" marL="0">
              <a:buNone/>
            </a:pPr>
            <a:r>
              <a:rPr lang="en-US" sz="3400" b="1" dirty="0">
                <a:solidFill>
                  <a:srgbClr val="0B2242"/>
                </a:solidFill>
              </a:rPr>
              <a:t>✍  أكتب في دفتري</a:t>
            </a:r>
            <a:endParaRPr lang="en-US" sz="3400" dirty="0"/>
          </a:p>
        </p:txBody>
      </p:sp>
      <p:sp>
        <p:nvSpPr>
          <p:cNvPr id="14" name="Text 11"/>
          <p:cNvSpPr/>
          <p:nvPr/>
        </p:nvSpPr>
        <p:spPr>
          <a:xfrm>
            <a:off x="365760" y="4754880"/>
            <a:ext cx="5943600" cy="274320"/>
          </a:xfrm>
          <a:prstGeom prst="rect">
            <a:avLst/>
          </a:prstGeom>
          <a:noFill/>
          <a:ln/>
        </p:spPr>
        <p:txBody>
          <a:bodyPr wrap="square" rtlCol="0" anchor="ctr"/>
          <a:lstStyle/>
          <a:p>
            <a:pPr algn="l" indent="0" marL="0">
              <a:buNone/>
            </a:pPr>
            <a:r>
              <a:rPr lang="en-US" sz="1100" dirty="0">
                <a:solidFill>
                  <a:srgbClr val="5B6B82"/>
                </a:solidFill>
              </a:rPr>
              <a:t>ذ. أحمد بوعمود — مؤسسة الحنان الخاصة | ⁦2026-2027⁩</a:t>
            </a:r>
            <a:endParaRPr lang="en-US" sz="1100" dirty="0"/>
          </a:p>
        </p:txBody>
      </p:sp>
      <p:sp>
        <p:nvSpPr>
          <p:cNvPr id="15" name="Text 12"/>
          <p:cNvSpPr/>
          <p:nvPr>
            <p:ph idx="113" type="body" hasCustomPrompt="1"/>
          </p:nvPr>
        </p:nvSpPr>
        <p:spPr>
          <a:xfrm>
            <a:off x="548640" y="1188720"/>
            <a:ext cx="7772400" cy="3520440"/>
          </a:xfrm>
          <a:prstGeom prst="rect">
            <a:avLst/>
          </a:prstGeom>
          <a:noFill/>
          <a:ln/>
        </p:spPr>
        <p:txBody>
          <a:bodyPr wrap="square" rtlCol="0"/>
          <a:lstStyle>
            <a:lvl1pPr rtl="1" algn="r" indent="0" marL="0">
              <a:lnSpc>
                <a:spcPct val="115000"/>
              </a:lnSpc>
              <a:buNone/>
              <a:defRPr lang="en-US" sz="2600" dirty="0">
                <a:solidFill>
                  <a:srgbClr val="0B2242"/>
                </a:solidFill>
              </a:defRPr>
            </a:lvl1pPr>
          </a:lstStyle>
          <a:p>
            <a:pPr algn="r" indent="0" marL="0">
              <a:lnSpc>
                <a:spcPct val="115000"/>
              </a:lnSpc>
              <a:buNone/>
            </a:pPr>
            <a:r>
              <a:rPr lang="en-US" sz="2600" dirty="0">
                <a:solidFill>
                  <a:srgbClr val="0B2242"/>
                </a:solidFill>
              </a:rPr>
              <a:t>الفقرة المنقولة من الدرس كما هي</a:t>
            </a:r>
            <a:endParaRPr lang="en-US" sz="2600"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ختام">
    <p:bg>
      <p:bgPr>
        <a:solidFill>
          <a:srgbClr val="0B2242"/>
        </a:solidFill>
      </p:bgPr>
    </p:bg>
    <p:spTree>
      <p:nvGrpSpPr>
        <p:cNvPr id="1" name=""/>
        <p:cNvGrpSpPr/>
        <p:nvPr/>
      </p:nvGrpSpPr>
      <p:grpSpPr>
        <a:xfrm>
          <a:off x="0" y="0"/>
          <a:ext cx="0" cy="0"/>
          <a:chOff x="0" y="0"/>
          <a:chExt cx="0" cy="0"/>
        </a:xfrm>
      </p:grpSpPr>
      <p:pic>
        <p:nvPicPr>
          <p:cNvPr id="2" name="Image 0" descr="/tmp/claude-0/-home-claude/19570fe6-a11a-544f-81e5-5e225fe6dd19/scratchpad/ppt/logo-light.png">    </p:cNvPr>
          <p:cNvPicPr>
            <a:picLocks noChangeAspect="1"/>
          </p:cNvPicPr>
          <p:nvPr/>
        </p:nvPicPr>
        <p:blipFill>
          <a:blip r:embed="rId1"/>
          <a:stretch>
            <a:fillRect/>
          </a:stretch>
        </p:blipFill>
        <p:spPr>
          <a:xfrm>
            <a:off x="3337560" y="411480"/>
            <a:ext cx="2468880" cy="2468880"/>
          </a:xfrm>
          <a:prstGeom prst="rect">
            <a:avLst/>
          </a:prstGeom>
        </p:spPr>
      </p:pic>
      <p:sp>
        <p:nvSpPr>
          <p:cNvPr id="3" name="Text 0"/>
          <p:cNvSpPr/>
          <p:nvPr/>
        </p:nvSpPr>
        <p:spPr>
          <a:xfrm>
            <a:off x="914400" y="4434840"/>
            <a:ext cx="7315200" cy="365760"/>
          </a:xfrm>
          <a:prstGeom prst="rect">
            <a:avLst/>
          </a:prstGeom>
          <a:noFill/>
          <a:ln/>
        </p:spPr>
        <p:txBody>
          <a:bodyPr wrap="square" rtlCol="0" anchor="ctr"/>
          <a:lstStyle/>
          <a:p>
            <a:pPr algn="ctr" indent="0" marL="0">
              <a:buNone/>
            </a:pPr>
            <a:r>
              <a:rPr lang="en-US" sz="1400" dirty="0">
                <a:solidFill>
                  <a:srgbClr val="C9A24A"/>
                </a:solidFill>
              </a:rPr>
              <a:t>ذ. أحمد بوعمود — مؤسسة الحنان الخاصة | ⁦2026-2027⁩</a:t>
            </a:r>
            <a:endParaRPr lang="en-US" sz="1400" dirty="0"/>
          </a:p>
        </p:txBody>
      </p:sp>
      <p:sp>
        <p:nvSpPr>
          <p:cNvPr id="4" name="Text 1"/>
          <p:cNvSpPr/>
          <p:nvPr>
            <p:ph idx="102" type="title" hasCustomPrompt="1"/>
          </p:nvPr>
        </p:nvSpPr>
        <p:spPr>
          <a:xfrm>
            <a:off x="914400" y="3017520"/>
            <a:ext cx="7315200" cy="914400"/>
          </a:xfrm>
          <a:prstGeom prst="rect">
            <a:avLst/>
          </a:prstGeom>
          <a:noFill/>
          <a:ln/>
        </p:spPr>
        <p:txBody>
          <a:bodyPr wrap="square" rtlCol="0"/>
          <a:lstStyle>
            <a:lvl1pPr rtl="1" algn="ctr" indent="0" marL="0">
              <a:buNone/>
              <a:defRPr lang="en-US" sz="4000" b="1" dirty="0">
                <a:solidFill>
                  <a:srgbClr val="FFFFFF"/>
                </a:solidFill>
              </a:defRPr>
            </a:lvl1pPr>
          </a:lstStyle>
          <a:p>
            <a:pPr algn="ctr" indent="0" marL="0">
              <a:buNone/>
            </a:pPr>
            <a:r>
              <a:rPr lang="en-US" sz="4000" b="1" dirty="0">
                <a:solidFill>
                  <a:srgbClr val="FFFFFF"/>
                </a:solidFill>
              </a:rPr>
              <a:t>شكراً لانتباهكم</a:t>
            </a:r>
            <a:endParaRPr lang="en-US" sz="40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82"/>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1.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03"/>
          </p:nvPr>
        </p:nvSpPr>
        <p:spPr/>
        <p:txBody>
          <a:bodyPr wrap="square"/>
          <a:lstStyle/>
          <a:p>
            <a:pPr rtl="1" algn="r">
              <a:buNone/>
              <a:spcAft>
                <a:spcPts val="600"/>
              </a:spcAft>
            </a:pPr>
            <a:r>
              <a:rPr sz="2000" b="0" lang="ar-MA">
                <a:latin typeface="Cairo"/>
                <a:cs typeface="Cairo"/>
              </a:rPr>
              <a:t>الأولى باكالوريا | التاريخ</a:t>
            </a:r>
          </a:p>
        </p:txBody>
      </p:sp>
      <p:sp>
        <p:nvSpPr>
          <p:cNvPr id="3" name="Title 2"/>
          <p:cNvSpPr>
            <a:spLocks noGrp="1"/>
          </p:cNvSpPr>
          <p:nvPr>
            <p:ph type="title" idx="104"/>
          </p:nvPr>
        </p:nvSpPr>
        <p:spPr/>
        <p:txBody>
          <a:bodyPr wrap="square"/>
          <a:lstStyle/>
          <a:p>
            <a:pPr rtl="1" algn="r">
              <a:buNone/>
              <a:spcAft>
                <a:spcPts val="600"/>
              </a:spcAft>
            </a:pPr>
            <a:r>
              <a:rPr sz="2600" b="0" lang="ar-MA">
                <a:latin typeface="Cairo"/>
                <a:cs typeface="Cairo"/>
              </a:rPr>
              <a:t>التحولات الكبرى بالعالم الرأسمالي وانعكاساتها خلال القرنين 19 و20م</a:t>
            </a:r>
          </a:p>
        </p:txBody>
      </p:sp>
      <p:sp>
        <p:nvSpPr>
          <p:cNvPr id="4" name="Text Placeholder 3"/>
          <p:cNvSpPr>
            <a:spLocks noGrp="1"/>
          </p:cNvSpPr>
          <p:nvPr>
            <p:ph type="body" idx="105"/>
          </p:nvPr>
        </p:nvSpPr>
        <p:spPr/>
        <p:txBody>
          <a:bodyPr wrap="square"/>
          <a:lstStyle/>
          <a:p>
            <a:pPr rtl="1" algn="r">
              <a:buNone/>
              <a:spcAft>
                <a:spcPts val="600"/>
              </a:spcAft>
            </a:pPr>
            <a:r>
              <a:rPr sz="1800" b="0" lang="ar-MA">
                <a:latin typeface="Cairo"/>
                <a:cs typeface="Cairo"/>
              </a:rPr>
              <a:t>الإشكالية: ما مظاهر التحولات الكبرى التي عرفها العالم الرأسمالي خلال القرنين 19 و20م؟ وما أهم انعكاساتها على باقي مناطق العالم؟</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مدخل</a:t>
            </a:r>
          </a:p>
        </p:txBody>
      </p:sp>
      <p:sp>
        <p:nvSpPr>
          <p:cNvPr id="3" name="Rounded Rectangle 2"/>
          <p:cNvSpPr/>
          <p:nvPr/>
        </p:nvSpPr>
        <p:spPr>
          <a:xfrm>
            <a:off x="777240" y="1325880"/>
            <a:ext cx="7589520" cy="3063239"/>
          </a:xfrm>
          <a:prstGeom prst="roundRect">
            <a:avLst>
              <a:gd name="adj" fmla="val 6000"/>
            </a:avLst>
          </a:prstGeom>
          <a:solidFill>
            <a:srgbClr val="FFFFFF"/>
          </a:solidFill>
          <a:ln w="15875">
            <a:solidFill>
              <a:srgbClr val="C9A24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7680960" y="1143000"/>
            <a:ext cx="731520" cy="822960"/>
          </a:xfrm>
          <a:prstGeom prst="rect">
            <a:avLst/>
          </a:prstGeom>
          <a:noFill/>
        </p:spPr>
        <p:txBody>
          <a:bodyPr wrap="square" lIns="45720" rIns="45720" tIns="18288" bIns="18288" anchor="t">
            <a:spAutoFit/>
          </a:bodyPr>
          <a:lstStyle/>
          <a:p>
            <a:pPr rtl="1" algn="r">
              <a:lnSpc>
                <a:spcPct val="100000"/>
              </a:lnSpc>
            </a:pPr>
            <a:r>
              <a:rPr sz="6600" b="1" lang="ar-MA">
                <a:solidFill>
                  <a:srgbClr val="C9A24A"/>
                </a:solidFill>
                <a:latin typeface="Cairo"/>
                <a:cs typeface="Cairo"/>
              </a:rPr>
              <a:t>”</a:t>
            </a:r>
          </a:p>
        </p:txBody>
      </p:sp>
      <p:sp>
        <p:nvSpPr>
          <p:cNvPr id="5" name="TextBox 4"/>
          <p:cNvSpPr txBox="1"/>
          <p:nvPr/>
        </p:nvSpPr>
        <p:spPr>
          <a:xfrm>
            <a:off x="1234440" y="1554480"/>
            <a:ext cx="6675120" cy="2606039"/>
          </a:xfrm>
          <a:prstGeom prst="rect">
            <a:avLst/>
          </a:prstGeom>
          <a:noFill/>
        </p:spPr>
        <p:txBody>
          <a:bodyPr wrap="square" lIns="45720" rIns="45720" tIns="18288" bIns="18288" anchor="ctr">
            <a:spAutoFit/>
          </a:bodyPr>
          <a:lstStyle/>
          <a:p>
            <a:pPr rtl="1" algn="ctr">
              <a:lnSpc>
                <a:spcPct val="110000"/>
              </a:lnSpc>
            </a:pPr>
            <a:r>
              <a:rPr sz="3800" b="1" lang="ar-MA">
                <a:solidFill>
                  <a:srgbClr val="0B2242"/>
                </a:solidFill>
                <a:latin typeface="Cairo"/>
                <a:cs typeface="Cairo"/>
              </a:rPr>
              <a:t>قرنان غيّرا وجه العالم</a:t>
            </a:r>
          </a:p>
          <a:p>
            <a:pPr rtl="1" algn="ctr">
              <a:lnSpc>
                <a:spcPct val="110000"/>
              </a:lnSpc>
            </a:pPr>
            <a:r>
              <a:rPr sz="1200" b="0" lang="ar-MA">
                <a:solidFill>
                  <a:srgbClr val="26303D"/>
                </a:solidFill>
                <a:latin typeface="Cairo"/>
                <a:cs typeface="Cairo"/>
              </a:rPr>
              <a:t> </a:t>
            </a:r>
          </a:p>
          <a:p>
            <a:pPr rtl="1" algn="ctr">
              <a:lnSpc>
                <a:spcPct val="110000"/>
              </a:lnSpc>
            </a:pPr>
            <a:r>
              <a:rPr sz="2300" b="0" lang="ar-MA">
                <a:solidFill>
                  <a:srgbClr val="5B6675"/>
                </a:solidFill>
                <a:latin typeface="Cairo"/>
                <a:cs typeface="Cairo"/>
              </a:rPr>
              <a:t>من الآلة البخارية إلى استقلال الشعوب: أحداث مترابطة يفسّر بعضها بعضًا</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2800" b="0" lang="ar-MA">
                <a:latin typeface="Cairo"/>
                <a:cs typeface="Cairo"/>
              </a:rPr>
              <a:t>التحولات الكبرى بالعالم الرأسمالي وانعكاساتها</a:t>
            </a:r>
          </a:p>
        </p:txBody>
      </p:sp>
      <p:sp>
        <p:nvSpPr>
          <p:cNvPr id="3" name="Rounded Rectangle 2"/>
          <p:cNvSpPr/>
          <p:nvPr/>
        </p:nvSpPr>
        <p:spPr>
          <a:xfrm>
            <a:off x="1732026" y="1042415"/>
            <a:ext cx="5679947" cy="3218687"/>
          </a:xfrm>
          <a:prstGeom prst="roundRect">
            <a:avLst>
              <a:gd name="adj" fmla="val 3000"/>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taqdim-01.jpg"/>
          <p:cNvPicPr>
            <a:picLocks noChangeAspect="1"/>
          </p:cNvPicPr>
          <p:nvPr/>
        </p:nvPicPr>
        <p:blipFill>
          <a:blip r:embed="rId2"/>
          <a:stretch>
            <a:fillRect/>
          </a:stretch>
        </p:blipFill>
        <p:spPr>
          <a:xfrm>
            <a:off x="1786890" y="1097280"/>
            <a:ext cx="5570219" cy="3108959"/>
          </a:xfrm>
          <a:prstGeom prst="rect">
            <a:avLst/>
          </a:prstGeom>
        </p:spPr>
      </p:pic>
      <p:sp>
        <p:nvSpPr>
          <p:cNvPr id="5" name="TextBox 4"/>
          <p:cNvSpPr txBox="1"/>
          <p:nvPr/>
        </p:nvSpPr>
        <p:spPr>
          <a:xfrm>
            <a:off x="411480" y="4297679"/>
            <a:ext cx="8321040" cy="365760"/>
          </a:xfrm>
          <a:prstGeom prst="rect">
            <a:avLst/>
          </a:prstGeom>
          <a:noFill/>
        </p:spPr>
        <p:txBody>
          <a:bodyPr wrap="square" lIns="45720" rIns="45720" tIns="18288" bIns="18288" anchor="ctr">
            <a:spAutoFit/>
          </a:bodyPr>
          <a:lstStyle/>
          <a:p>
            <a:pPr rtl="1" algn="ctr">
              <a:lnSpc>
                <a:spcPct val="100000"/>
              </a:lnSpc>
            </a:pPr>
            <a:r>
              <a:rPr sz="1600" b="0" lang="ar-MA">
                <a:solidFill>
                  <a:srgbClr val="5B6675"/>
                </a:solidFill>
                <a:latin typeface="Cairo"/>
                <a:cs typeface="Cairo"/>
              </a:rPr>
              <a:t>من بطاقات الأستاذ المصوّرة</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لماذا نبدأ بالتقديم العام؟</a:t>
            </a:r>
          </a:p>
        </p:txBody>
      </p:sp>
      <p:sp>
        <p:nvSpPr>
          <p:cNvPr id="3" name="Rounded Rectangle 2"/>
          <p:cNvSpPr/>
          <p:nvPr/>
        </p:nvSpPr>
        <p:spPr>
          <a:xfrm>
            <a:off x="6068568" y="1097280"/>
            <a:ext cx="2663952" cy="3520439"/>
          </a:xfrm>
          <a:prstGeom prst="roundRect">
            <a:avLst>
              <a:gd name="adj" fmla="val 12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ectangle 3"/>
          <p:cNvSpPr/>
          <p:nvPr/>
        </p:nvSpPr>
        <p:spPr>
          <a:xfrm>
            <a:off x="8622792" y="1097280"/>
            <a:ext cx="109728" cy="3520439"/>
          </a:xfrm>
          <a:prstGeom prst="rect">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6205728" y="1508760"/>
            <a:ext cx="2298192" cy="1051560"/>
          </a:xfrm>
          <a:prstGeom prst="rect">
            <a:avLst/>
          </a:prstGeom>
          <a:noFill/>
        </p:spPr>
        <p:txBody>
          <a:bodyPr wrap="square" lIns="45720" rIns="45720" tIns="18288" bIns="18288" anchor="t">
            <a:spAutoFit/>
          </a:bodyPr>
          <a:lstStyle/>
          <a:p>
            <a:pPr rtl="1" algn="r">
              <a:lnSpc>
                <a:spcPct val="95000"/>
              </a:lnSpc>
            </a:pPr>
            <a:r>
              <a:rPr sz="2800" b="1" lang="ar-MA">
                <a:solidFill>
                  <a:srgbClr val="1F6F78"/>
                </a:solidFill>
                <a:latin typeface="Cairo"/>
                <a:cs typeface="Cairo"/>
              </a:rPr>
              <a:t>مفتاح المقرر</a:t>
            </a:r>
          </a:p>
        </p:txBody>
      </p:sp>
      <p:sp>
        <p:nvSpPr>
          <p:cNvPr id="6" name="TextBox 5"/>
          <p:cNvSpPr txBox="1"/>
          <p:nvPr/>
        </p:nvSpPr>
        <p:spPr>
          <a:xfrm>
            <a:off x="6205728" y="2606039"/>
            <a:ext cx="2298192" cy="1965960"/>
          </a:xfrm>
          <a:prstGeom prst="rect">
            <a:avLst/>
          </a:prstGeom>
          <a:noFill/>
        </p:spPr>
        <p:txBody>
          <a:bodyPr wrap="square" lIns="45720" rIns="45720" tIns="18288" bIns="18288" anchor="t">
            <a:spAutoFit/>
          </a:bodyPr>
          <a:lstStyle/>
          <a:p>
            <a:pPr rtl="1" algn="r">
              <a:lnSpc>
                <a:spcPct val="100000"/>
              </a:lnSpc>
            </a:pPr>
            <a:r>
              <a:rPr sz="2400" b="0" lang="ar-MA">
                <a:solidFill>
                  <a:srgbClr val="26303D"/>
                </a:solidFill>
                <a:latin typeface="Cairo"/>
                <a:cs typeface="Cairo"/>
              </a:rPr>
              <a:t>يؤطّر دروس السنة كلها في نسق واحد</a:t>
            </a:r>
          </a:p>
        </p:txBody>
      </p:sp>
      <p:sp>
        <p:nvSpPr>
          <p:cNvPr id="7" name="Rounded Rectangle 6"/>
          <p:cNvSpPr/>
          <p:nvPr/>
        </p:nvSpPr>
        <p:spPr>
          <a:xfrm>
            <a:off x="3240023" y="1097280"/>
            <a:ext cx="2663952" cy="3520439"/>
          </a:xfrm>
          <a:prstGeom prst="roundRect">
            <a:avLst>
              <a:gd name="adj" fmla="val 12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ectangle 7"/>
          <p:cNvSpPr/>
          <p:nvPr/>
        </p:nvSpPr>
        <p:spPr>
          <a:xfrm>
            <a:off x="5794248" y="1097280"/>
            <a:ext cx="109728" cy="3520439"/>
          </a:xfrm>
          <a:prstGeom prst="rect">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3377183" y="1508760"/>
            <a:ext cx="2298192" cy="1051560"/>
          </a:xfrm>
          <a:prstGeom prst="rect">
            <a:avLst/>
          </a:prstGeom>
          <a:noFill/>
        </p:spPr>
        <p:txBody>
          <a:bodyPr wrap="square" lIns="45720" rIns="45720" tIns="18288" bIns="18288" anchor="t">
            <a:spAutoFit/>
          </a:bodyPr>
          <a:lstStyle/>
          <a:p>
            <a:pPr rtl="1" algn="r">
              <a:lnSpc>
                <a:spcPct val="95000"/>
              </a:lnSpc>
            </a:pPr>
            <a:r>
              <a:rPr sz="2800" b="1" lang="ar-MA">
                <a:solidFill>
                  <a:srgbClr val="8C2F39"/>
                </a:solidFill>
                <a:latin typeface="Cairo"/>
                <a:cs typeface="Cairo"/>
              </a:rPr>
              <a:t>الصورة الكبرى</a:t>
            </a:r>
          </a:p>
        </p:txBody>
      </p:sp>
      <p:sp>
        <p:nvSpPr>
          <p:cNvPr id="10" name="TextBox 9"/>
          <p:cNvSpPr txBox="1"/>
          <p:nvPr/>
        </p:nvSpPr>
        <p:spPr>
          <a:xfrm>
            <a:off x="3377183" y="2606039"/>
            <a:ext cx="2298192" cy="1965960"/>
          </a:xfrm>
          <a:prstGeom prst="rect">
            <a:avLst/>
          </a:prstGeom>
          <a:noFill/>
        </p:spPr>
        <p:txBody>
          <a:bodyPr wrap="square" lIns="45720" rIns="45720" tIns="18288" bIns="18288" anchor="t">
            <a:spAutoFit/>
          </a:bodyPr>
          <a:lstStyle/>
          <a:p>
            <a:pPr rtl="1" algn="r">
              <a:lnSpc>
                <a:spcPct val="100000"/>
              </a:lnSpc>
            </a:pPr>
            <a:r>
              <a:rPr sz="2400" b="0" lang="ar-MA">
                <a:solidFill>
                  <a:srgbClr val="26303D"/>
                </a:solidFill>
                <a:latin typeface="Cairo"/>
                <a:cs typeface="Cairo"/>
              </a:rPr>
              <a:t>نرى اللوحة كاملة قبل الدخول في التفاصيل</a:t>
            </a:r>
          </a:p>
        </p:txBody>
      </p:sp>
      <p:sp>
        <p:nvSpPr>
          <p:cNvPr id="11" name="Rounded Rectangle 10"/>
          <p:cNvSpPr/>
          <p:nvPr/>
        </p:nvSpPr>
        <p:spPr>
          <a:xfrm>
            <a:off x="411479" y="1097280"/>
            <a:ext cx="2663952" cy="3520439"/>
          </a:xfrm>
          <a:prstGeom prst="roundRect">
            <a:avLst>
              <a:gd name="adj" fmla="val 12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ectangle 11"/>
          <p:cNvSpPr/>
          <p:nvPr/>
        </p:nvSpPr>
        <p:spPr>
          <a:xfrm>
            <a:off x="2965703" y="1097280"/>
            <a:ext cx="109728" cy="3520439"/>
          </a:xfrm>
          <a:prstGeom prst="rect">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548639" y="1508760"/>
            <a:ext cx="2298192" cy="1051560"/>
          </a:xfrm>
          <a:prstGeom prst="rect">
            <a:avLst/>
          </a:prstGeom>
          <a:noFill/>
        </p:spPr>
        <p:txBody>
          <a:bodyPr wrap="square" lIns="45720" rIns="45720" tIns="18288" bIns="18288" anchor="t">
            <a:spAutoFit/>
          </a:bodyPr>
          <a:lstStyle/>
          <a:p>
            <a:pPr rtl="1" algn="r">
              <a:lnSpc>
                <a:spcPct val="95000"/>
              </a:lnSpc>
            </a:pPr>
            <a:r>
              <a:rPr sz="2800" b="1" lang="ar-MA">
                <a:solidFill>
                  <a:srgbClr val="4F7A3A"/>
                </a:solidFill>
                <a:latin typeface="Cairo"/>
                <a:cs typeface="Cairo"/>
              </a:rPr>
              <a:t>موقع كل درس</a:t>
            </a:r>
          </a:p>
        </p:txBody>
      </p:sp>
      <p:sp>
        <p:nvSpPr>
          <p:cNvPr id="14" name="TextBox 13"/>
          <p:cNvSpPr txBox="1"/>
          <p:nvPr/>
        </p:nvSpPr>
        <p:spPr>
          <a:xfrm>
            <a:off x="548639" y="2606039"/>
            <a:ext cx="2298192" cy="1965960"/>
          </a:xfrm>
          <a:prstGeom prst="rect">
            <a:avLst/>
          </a:prstGeom>
          <a:noFill/>
        </p:spPr>
        <p:txBody>
          <a:bodyPr wrap="square" lIns="45720" rIns="45720" tIns="18288" bIns="18288" anchor="t">
            <a:spAutoFit/>
          </a:bodyPr>
          <a:lstStyle/>
          <a:p>
            <a:pPr rtl="1" algn="r">
              <a:lnSpc>
                <a:spcPct val="100000"/>
              </a:lnSpc>
            </a:pPr>
            <a:r>
              <a:rPr sz="2400" b="0" lang="ar-MA">
                <a:solidFill>
                  <a:srgbClr val="26303D"/>
                </a:solidFill>
                <a:latin typeface="Cairo"/>
                <a:cs typeface="Cairo"/>
              </a:rPr>
              <a:t>نعرف أين يقع كل درس داخل السياق العام</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الإشكالية المركزية</a:t>
            </a:r>
          </a:p>
        </p:txBody>
      </p:sp>
      <p:sp>
        <p:nvSpPr>
          <p:cNvPr id="3" name="Rounded Rectangle 2"/>
          <p:cNvSpPr/>
          <p:nvPr/>
        </p:nvSpPr>
        <p:spPr>
          <a:xfrm>
            <a:off x="1732026" y="1042415"/>
            <a:ext cx="5679947" cy="3218687"/>
          </a:xfrm>
          <a:prstGeom prst="roundRect">
            <a:avLst>
              <a:gd name="adj" fmla="val 3000"/>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taqdim-02.jpg"/>
          <p:cNvPicPr>
            <a:picLocks noChangeAspect="1"/>
          </p:cNvPicPr>
          <p:nvPr/>
        </p:nvPicPr>
        <p:blipFill>
          <a:blip r:embed="rId2"/>
          <a:stretch>
            <a:fillRect/>
          </a:stretch>
        </p:blipFill>
        <p:spPr>
          <a:xfrm>
            <a:off x="1786890" y="1097280"/>
            <a:ext cx="5570219" cy="3108959"/>
          </a:xfrm>
          <a:prstGeom prst="rect">
            <a:avLst/>
          </a:prstGeom>
        </p:spPr>
      </p:pic>
      <p:sp>
        <p:nvSpPr>
          <p:cNvPr id="5" name="TextBox 4"/>
          <p:cNvSpPr txBox="1"/>
          <p:nvPr/>
        </p:nvSpPr>
        <p:spPr>
          <a:xfrm>
            <a:off x="411480" y="4297679"/>
            <a:ext cx="8321040" cy="365760"/>
          </a:xfrm>
          <a:prstGeom prst="rect">
            <a:avLst/>
          </a:prstGeom>
          <a:noFill/>
        </p:spPr>
        <p:txBody>
          <a:bodyPr wrap="square" lIns="45720" rIns="45720" tIns="18288" bIns="18288" anchor="ctr">
            <a:spAutoFit/>
          </a:bodyPr>
          <a:lstStyle/>
          <a:p>
            <a:pPr rtl="1" algn="ctr">
              <a:lnSpc>
                <a:spcPct val="100000"/>
              </a:lnSpc>
            </a:pPr>
            <a:r>
              <a:rPr sz="1600" b="0" lang="ar-MA">
                <a:solidFill>
                  <a:srgbClr val="5B6675"/>
                </a:solidFill>
                <a:latin typeface="Cairo"/>
                <a:cs typeface="Cairo"/>
              </a:rPr>
              <a:t>من بطاقات الأستاذ المصوّرة</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1" lang="ar-MA">
                <a:solidFill>
                  <a:srgbClr val="0B2242"/>
                </a:solidFill>
                <a:latin typeface="Cairo"/>
                <a:cs typeface="Cairo"/>
              </a:rPr>
              <a:t>المقدمة:</a:t>
            </a:r>
          </a:p>
          <a:p>
            <a:pPr rtl="1" algn="r">
              <a:buNone/>
              <a:spcAft>
                <a:spcPts val="600"/>
              </a:spcAft>
            </a:pPr>
            <a:r>
              <a:rPr sz="2600" b="0" lang="ar-MA">
                <a:latin typeface="Cairo"/>
                <a:cs typeface="Cairo"/>
              </a:rPr>
              <a:t>أحدثت الثورة الصناعية، التي انطلقت من أوروبا الغربية، تحولات عميقة في وسائل الإنتاج وطرق المواصلات وحركة رؤوس الأموال.</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وأسهمت هذه التحولات في ترسيخ النظام الرأسمالي، وتوسيع نفوذ القوى الصناعية، واشتداد التنافس الإمبريالي، فترتبت عنها تغيرات اقتصادية واجتماعية وسياسية وفكرية أثرت بعمق في تاريخ العالم خلال القرنين 19 و20م.</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الإشكالية المركزية: ما مظاهر التحولات الكبرى التي عرفها العالم الرأسمالي خلال القرنين 19 و20م؟ وما أهم انعكاساتها على باقي مناطق العالم، وخاصة المشرق العربي والمغرب؟</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01"/>
          </p:nvPr>
        </p:nvSpPr>
        <p:spPr/>
        <p:txBody>
          <a:bodyPr wrap="square"/>
          <a:lstStyle/>
          <a:p>
            <a:pPr rtl="1" algn="r">
              <a:buNone/>
              <a:spcAft>
                <a:spcPts val="600"/>
              </a:spcAft>
            </a:pPr>
            <a:r>
              <a:rPr sz="9600" b="0" lang="ar-MA">
                <a:latin typeface="Cairo"/>
                <a:cs typeface="Cairo"/>
              </a:rPr>
              <a:t>1</a:t>
            </a:r>
          </a:p>
        </p:txBody>
      </p:sp>
      <p:sp>
        <p:nvSpPr>
          <p:cNvPr id="3" name="Title 2"/>
          <p:cNvSpPr>
            <a:spLocks noGrp="1"/>
          </p:cNvSpPr>
          <p:nvPr>
            <p:ph type="title" idx="102"/>
          </p:nvPr>
        </p:nvSpPr>
        <p:spPr/>
        <p:txBody>
          <a:bodyPr wrap="square"/>
          <a:lstStyle/>
          <a:p>
            <a:pPr rtl="1" algn="r">
              <a:buNone/>
              <a:spcAft>
                <a:spcPts val="600"/>
              </a:spcAft>
            </a:pPr>
            <a:r>
              <a:rPr sz="4000" b="0" lang="ar-MA">
                <a:latin typeface="Cairo"/>
                <a:cs typeface="Cairo"/>
              </a:rPr>
              <a:t>المحور الأول: الإطار الزمني</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محطات كبرى في قرنين</a:t>
            </a:r>
          </a:p>
        </p:txBody>
      </p:sp>
      <p:sp>
        <p:nvSpPr>
          <p:cNvPr id="3" name="Rectangle 2"/>
          <p:cNvSpPr/>
          <p:nvPr/>
        </p:nvSpPr>
        <p:spPr>
          <a:xfrm>
            <a:off x="502920" y="2482596"/>
            <a:ext cx="8138160" cy="64008"/>
          </a:xfrm>
          <a:prstGeom prst="rect">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ounded Rectangle 3"/>
          <p:cNvSpPr/>
          <p:nvPr/>
        </p:nvSpPr>
        <p:spPr>
          <a:xfrm>
            <a:off x="7391400" y="1234440"/>
            <a:ext cx="1295400" cy="731520"/>
          </a:xfrm>
          <a:prstGeom prst="roundRect">
            <a:avLst>
              <a:gd name="adj" fmla="val 35000"/>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7391400" y="1234440"/>
            <a:ext cx="1295400" cy="731520"/>
          </a:xfrm>
          <a:prstGeom prst="rect">
            <a:avLst/>
          </a:prstGeom>
          <a:noFill/>
        </p:spPr>
        <p:txBody>
          <a:bodyPr wrap="square" lIns="45720" rIns="45720" tIns="18288" bIns="18288" anchor="ctr">
            <a:spAutoFit/>
          </a:bodyPr>
          <a:lstStyle/>
          <a:p>
            <a:pPr rtl="1" algn="ctr">
              <a:lnSpc>
                <a:spcPct val="100000"/>
              </a:lnSpc>
            </a:pPr>
            <a:r>
              <a:rPr sz="2100" b="1" lang="ar-MA">
                <a:solidFill>
                  <a:srgbClr val="FFFFFF"/>
                </a:solidFill>
                <a:latin typeface="Cairo"/>
                <a:cs typeface="Cairo"/>
              </a:rPr>
              <a:t>ق19م</a:t>
            </a:r>
          </a:p>
        </p:txBody>
      </p:sp>
      <p:sp>
        <p:nvSpPr>
          <p:cNvPr id="6" name="Rectangle 5"/>
          <p:cNvSpPr/>
          <p:nvPr/>
        </p:nvSpPr>
        <p:spPr>
          <a:xfrm>
            <a:off x="8025384" y="1965960"/>
            <a:ext cx="27432" cy="548640"/>
          </a:xfrm>
          <a:prstGeom prst="rect">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Oval 6"/>
          <p:cNvSpPr/>
          <p:nvPr/>
        </p:nvSpPr>
        <p:spPr>
          <a:xfrm>
            <a:off x="7901940" y="2377440"/>
            <a:ext cx="274320" cy="2743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7947660" y="2423160"/>
            <a:ext cx="182880" cy="182880"/>
          </a:xfrm>
          <a:prstGeom prst="ellipse">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7363968" y="2743200"/>
            <a:ext cx="1350264" cy="868680"/>
          </a:xfrm>
          <a:prstGeom prst="rect">
            <a:avLst/>
          </a:prstGeom>
          <a:noFill/>
        </p:spPr>
        <p:txBody>
          <a:bodyPr wrap="square" lIns="45720" rIns="45720" tIns="18288" bIns="18288" anchor="t">
            <a:spAutoFit/>
          </a:bodyPr>
          <a:lstStyle/>
          <a:p>
            <a:pPr rtl="1" algn="ctr">
              <a:lnSpc>
                <a:spcPct val="100000"/>
              </a:lnSpc>
            </a:pPr>
            <a:r>
              <a:rPr sz="1900" b="1" lang="ar-MA">
                <a:solidFill>
                  <a:srgbClr val="0B2242"/>
                </a:solidFill>
                <a:latin typeface="Cairo"/>
                <a:cs typeface="Cairo"/>
              </a:rPr>
              <a:t>الثورة الصناعية</a:t>
            </a:r>
          </a:p>
        </p:txBody>
      </p:sp>
      <p:sp>
        <p:nvSpPr>
          <p:cNvPr id="10" name="TextBox 9"/>
          <p:cNvSpPr txBox="1"/>
          <p:nvPr/>
        </p:nvSpPr>
        <p:spPr>
          <a:xfrm>
            <a:off x="7363968" y="3703320"/>
            <a:ext cx="1350264" cy="914400"/>
          </a:xfrm>
          <a:prstGeom prst="rect">
            <a:avLst/>
          </a:prstGeom>
          <a:noFill/>
        </p:spPr>
        <p:txBody>
          <a:bodyPr wrap="square" lIns="45720" rIns="45720" tIns="18288" bIns="18288" anchor="t">
            <a:spAutoFit/>
          </a:bodyPr>
          <a:lstStyle/>
          <a:p>
            <a:pPr rtl="1" algn="ctr">
              <a:lnSpc>
                <a:spcPct val="100000"/>
              </a:lnSpc>
            </a:pPr>
            <a:r>
              <a:rPr sz="1700" b="0" lang="ar-MA">
                <a:solidFill>
                  <a:srgbClr val="5B6675"/>
                </a:solidFill>
                <a:latin typeface="Cairo"/>
                <a:cs typeface="Cairo"/>
              </a:rPr>
              <a:t>الآلة والمصنع والنقل الحديث</a:t>
            </a:r>
          </a:p>
        </p:txBody>
      </p:sp>
      <p:sp>
        <p:nvSpPr>
          <p:cNvPr id="11" name="Rounded Rectangle 10"/>
          <p:cNvSpPr/>
          <p:nvPr/>
        </p:nvSpPr>
        <p:spPr>
          <a:xfrm>
            <a:off x="6004560" y="1234440"/>
            <a:ext cx="1295400" cy="731520"/>
          </a:xfrm>
          <a:prstGeom prst="roundRect">
            <a:avLst>
              <a:gd name="adj" fmla="val 35000"/>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6004560" y="1234440"/>
            <a:ext cx="1295400" cy="731520"/>
          </a:xfrm>
          <a:prstGeom prst="rect">
            <a:avLst/>
          </a:prstGeom>
          <a:noFill/>
        </p:spPr>
        <p:txBody>
          <a:bodyPr wrap="square" lIns="45720" rIns="45720" tIns="18288" bIns="18288" anchor="ctr">
            <a:spAutoFit/>
          </a:bodyPr>
          <a:lstStyle/>
          <a:p>
            <a:pPr rtl="1" algn="ctr">
              <a:lnSpc>
                <a:spcPct val="100000"/>
              </a:lnSpc>
            </a:pPr>
            <a:r>
              <a:rPr sz="2100" b="1" lang="ar-MA">
                <a:solidFill>
                  <a:srgbClr val="FFFFFF"/>
                </a:solidFill>
                <a:latin typeface="Cairo"/>
                <a:cs typeface="Cairo"/>
              </a:rPr>
              <a:t>أواخر ق19م</a:t>
            </a:r>
          </a:p>
        </p:txBody>
      </p:sp>
      <p:sp>
        <p:nvSpPr>
          <p:cNvPr id="13" name="Rectangle 12"/>
          <p:cNvSpPr/>
          <p:nvPr/>
        </p:nvSpPr>
        <p:spPr>
          <a:xfrm>
            <a:off x="6638544" y="1965960"/>
            <a:ext cx="27432" cy="548640"/>
          </a:xfrm>
          <a:prstGeom prst="rect">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Oval 13"/>
          <p:cNvSpPr/>
          <p:nvPr/>
        </p:nvSpPr>
        <p:spPr>
          <a:xfrm>
            <a:off x="6515100" y="2377440"/>
            <a:ext cx="274320" cy="2743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6560820" y="2423160"/>
            <a:ext cx="182880" cy="182880"/>
          </a:xfrm>
          <a:prstGeom prst="ellipse">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5977128" y="2743200"/>
            <a:ext cx="1350264" cy="868680"/>
          </a:xfrm>
          <a:prstGeom prst="rect">
            <a:avLst/>
          </a:prstGeom>
          <a:noFill/>
        </p:spPr>
        <p:txBody>
          <a:bodyPr wrap="square" lIns="45720" rIns="45720" tIns="18288" bIns="18288" anchor="t">
            <a:spAutoFit/>
          </a:bodyPr>
          <a:lstStyle/>
          <a:p>
            <a:pPr rtl="1" algn="ctr">
              <a:lnSpc>
                <a:spcPct val="100000"/>
              </a:lnSpc>
            </a:pPr>
            <a:r>
              <a:rPr sz="1900" b="1" lang="ar-MA">
                <a:solidFill>
                  <a:srgbClr val="0B2242"/>
                </a:solidFill>
                <a:latin typeface="Cairo"/>
                <a:cs typeface="Cairo"/>
              </a:rPr>
              <a:t>التوسع الإمبريالي</a:t>
            </a:r>
          </a:p>
        </p:txBody>
      </p:sp>
      <p:sp>
        <p:nvSpPr>
          <p:cNvPr id="17" name="TextBox 16"/>
          <p:cNvSpPr txBox="1"/>
          <p:nvPr/>
        </p:nvSpPr>
        <p:spPr>
          <a:xfrm>
            <a:off x="5977128" y="3703320"/>
            <a:ext cx="1350264" cy="914400"/>
          </a:xfrm>
          <a:prstGeom prst="rect">
            <a:avLst/>
          </a:prstGeom>
          <a:noFill/>
        </p:spPr>
        <p:txBody>
          <a:bodyPr wrap="square" lIns="45720" rIns="45720" tIns="18288" bIns="18288" anchor="t">
            <a:spAutoFit/>
          </a:bodyPr>
          <a:lstStyle/>
          <a:p>
            <a:pPr rtl="1" algn="ctr">
              <a:lnSpc>
                <a:spcPct val="100000"/>
              </a:lnSpc>
            </a:pPr>
            <a:r>
              <a:rPr sz="1700" b="0" lang="ar-MA">
                <a:solidFill>
                  <a:srgbClr val="5B6675"/>
                </a:solidFill>
                <a:latin typeface="Cairo"/>
                <a:cs typeface="Cairo"/>
              </a:rPr>
              <a:t>تقاسم إفريقيا وآسيا</a:t>
            </a:r>
          </a:p>
        </p:txBody>
      </p:sp>
      <p:sp>
        <p:nvSpPr>
          <p:cNvPr id="18" name="Rounded Rectangle 17"/>
          <p:cNvSpPr/>
          <p:nvPr/>
        </p:nvSpPr>
        <p:spPr>
          <a:xfrm>
            <a:off x="4617720" y="1234440"/>
            <a:ext cx="1295400" cy="731520"/>
          </a:xfrm>
          <a:prstGeom prst="roundRect">
            <a:avLst>
              <a:gd name="adj" fmla="val 35000"/>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4617720" y="1234440"/>
            <a:ext cx="1295400" cy="731520"/>
          </a:xfrm>
          <a:prstGeom prst="rect">
            <a:avLst/>
          </a:prstGeom>
          <a:noFill/>
        </p:spPr>
        <p:txBody>
          <a:bodyPr wrap="square" lIns="45720" rIns="45720" tIns="18288" bIns="18288" anchor="ctr">
            <a:spAutoFit/>
          </a:bodyPr>
          <a:lstStyle/>
          <a:p>
            <a:pPr rtl="1" algn="ctr">
              <a:lnSpc>
                <a:spcPct val="100000"/>
              </a:lnSpc>
            </a:pPr>
            <a:r>
              <a:rPr sz="2100" b="1" lang="ar-MA">
                <a:solidFill>
                  <a:srgbClr val="FFFFFF"/>
                </a:solidFill>
                <a:latin typeface="Cairo"/>
                <a:cs typeface="Cairo"/>
              </a:rPr>
              <a:t>1914–1918</a:t>
            </a:r>
          </a:p>
        </p:txBody>
      </p:sp>
      <p:sp>
        <p:nvSpPr>
          <p:cNvPr id="20" name="Rectangle 19"/>
          <p:cNvSpPr/>
          <p:nvPr/>
        </p:nvSpPr>
        <p:spPr>
          <a:xfrm>
            <a:off x="5251704" y="1965960"/>
            <a:ext cx="27432" cy="548640"/>
          </a:xfrm>
          <a:prstGeom prst="rect">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Oval 20"/>
          <p:cNvSpPr/>
          <p:nvPr/>
        </p:nvSpPr>
        <p:spPr>
          <a:xfrm>
            <a:off x="5128260" y="2377440"/>
            <a:ext cx="274320" cy="2743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Oval 21"/>
          <p:cNvSpPr/>
          <p:nvPr/>
        </p:nvSpPr>
        <p:spPr>
          <a:xfrm>
            <a:off x="5173980" y="2423160"/>
            <a:ext cx="182880" cy="182880"/>
          </a:xfrm>
          <a:prstGeom prst="ellipse">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4590288" y="2743200"/>
            <a:ext cx="1350264" cy="868680"/>
          </a:xfrm>
          <a:prstGeom prst="rect">
            <a:avLst/>
          </a:prstGeom>
          <a:noFill/>
        </p:spPr>
        <p:txBody>
          <a:bodyPr wrap="square" lIns="45720" rIns="45720" tIns="18288" bIns="18288" anchor="t">
            <a:spAutoFit/>
          </a:bodyPr>
          <a:lstStyle/>
          <a:p>
            <a:pPr rtl="1" algn="ctr">
              <a:lnSpc>
                <a:spcPct val="100000"/>
              </a:lnSpc>
            </a:pPr>
            <a:r>
              <a:rPr sz="1900" b="1" lang="ar-MA">
                <a:solidFill>
                  <a:srgbClr val="0B2242"/>
                </a:solidFill>
                <a:latin typeface="Cairo"/>
                <a:cs typeface="Cairo"/>
              </a:rPr>
              <a:t>ح.ع. الأولى</a:t>
            </a:r>
          </a:p>
        </p:txBody>
      </p:sp>
      <p:sp>
        <p:nvSpPr>
          <p:cNvPr id="24" name="TextBox 23"/>
          <p:cNvSpPr txBox="1"/>
          <p:nvPr/>
        </p:nvSpPr>
        <p:spPr>
          <a:xfrm>
            <a:off x="4590288" y="3703320"/>
            <a:ext cx="1350264" cy="914400"/>
          </a:xfrm>
          <a:prstGeom prst="rect">
            <a:avLst/>
          </a:prstGeom>
          <a:noFill/>
        </p:spPr>
        <p:txBody>
          <a:bodyPr wrap="square" lIns="45720" rIns="45720" tIns="18288" bIns="18288" anchor="t">
            <a:spAutoFit/>
          </a:bodyPr>
          <a:lstStyle/>
          <a:p>
            <a:pPr rtl="1" algn="ctr">
              <a:lnSpc>
                <a:spcPct val="100000"/>
              </a:lnSpc>
            </a:pPr>
            <a:r>
              <a:rPr sz="1700" b="0" lang="ar-MA">
                <a:solidFill>
                  <a:srgbClr val="5B6675"/>
                </a:solidFill>
                <a:latin typeface="Cairo"/>
                <a:cs typeface="Cairo"/>
              </a:rPr>
              <a:t>الأحلاف وسباق التسلح</a:t>
            </a:r>
          </a:p>
        </p:txBody>
      </p:sp>
      <p:sp>
        <p:nvSpPr>
          <p:cNvPr id="25" name="Rounded Rectangle 24"/>
          <p:cNvSpPr/>
          <p:nvPr/>
        </p:nvSpPr>
        <p:spPr>
          <a:xfrm>
            <a:off x="3230880" y="1234440"/>
            <a:ext cx="1295400" cy="731520"/>
          </a:xfrm>
          <a:prstGeom prst="roundRect">
            <a:avLst>
              <a:gd name="adj" fmla="val 35000"/>
            </a:avLst>
          </a:prstGeom>
          <a:solidFill>
            <a:srgbClr val="B0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3230880" y="1234440"/>
            <a:ext cx="1295400" cy="731520"/>
          </a:xfrm>
          <a:prstGeom prst="rect">
            <a:avLst/>
          </a:prstGeom>
          <a:noFill/>
        </p:spPr>
        <p:txBody>
          <a:bodyPr wrap="square" lIns="45720" rIns="45720" tIns="18288" bIns="18288" anchor="ctr">
            <a:spAutoFit/>
          </a:bodyPr>
          <a:lstStyle/>
          <a:p>
            <a:pPr rtl="1" algn="ctr">
              <a:lnSpc>
                <a:spcPct val="100000"/>
              </a:lnSpc>
            </a:pPr>
            <a:r>
              <a:rPr sz="2100" b="1" lang="ar-MA">
                <a:solidFill>
                  <a:srgbClr val="FFFFFF"/>
                </a:solidFill>
                <a:latin typeface="Cairo"/>
                <a:cs typeface="Cairo"/>
              </a:rPr>
              <a:t>1929</a:t>
            </a:r>
          </a:p>
        </p:txBody>
      </p:sp>
      <p:sp>
        <p:nvSpPr>
          <p:cNvPr id="27" name="Rectangle 26"/>
          <p:cNvSpPr/>
          <p:nvPr/>
        </p:nvSpPr>
        <p:spPr>
          <a:xfrm>
            <a:off x="3864864" y="1965960"/>
            <a:ext cx="27432" cy="548640"/>
          </a:xfrm>
          <a:prstGeom prst="rect">
            <a:avLst/>
          </a:prstGeom>
          <a:solidFill>
            <a:srgbClr val="B0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Oval 27"/>
          <p:cNvSpPr/>
          <p:nvPr/>
        </p:nvSpPr>
        <p:spPr>
          <a:xfrm>
            <a:off x="3741420" y="2377440"/>
            <a:ext cx="274320" cy="2743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Oval 28"/>
          <p:cNvSpPr/>
          <p:nvPr/>
        </p:nvSpPr>
        <p:spPr>
          <a:xfrm>
            <a:off x="3787140" y="2423160"/>
            <a:ext cx="182880" cy="182880"/>
          </a:xfrm>
          <a:prstGeom prst="ellipse">
            <a:avLst/>
          </a:prstGeom>
          <a:solidFill>
            <a:srgbClr val="B0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TextBox 29"/>
          <p:cNvSpPr txBox="1"/>
          <p:nvPr/>
        </p:nvSpPr>
        <p:spPr>
          <a:xfrm>
            <a:off x="3203448" y="2743200"/>
            <a:ext cx="1350264" cy="868680"/>
          </a:xfrm>
          <a:prstGeom prst="rect">
            <a:avLst/>
          </a:prstGeom>
          <a:noFill/>
        </p:spPr>
        <p:txBody>
          <a:bodyPr wrap="square" lIns="45720" rIns="45720" tIns="18288" bIns="18288" anchor="t">
            <a:spAutoFit/>
          </a:bodyPr>
          <a:lstStyle/>
          <a:p>
            <a:pPr rtl="1" algn="ctr">
              <a:lnSpc>
                <a:spcPct val="100000"/>
              </a:lnSpc>
            </a:pPr>
            <a:r>
              <a:rPr sz="1900" b="1" lang="ar-MA">
                <a:solidFill>
                  <a:srgbClr val="0B2242"/>
                </a:solidFill>
                <a:latin typeface="Cairo"/>
                <a:cs typeface="Cairo"/>
              </a:rPr>
              <a:t>الأزمة الكبرى</a:t>
            </a:r>
          </a:p>
        </p:txBody>
      </p:sp>
      <p:sp>
        <p:nvSpPr>
          <p:cNvPr id="31" name="TextBox 30"/>
          <p:cNvSpPr txBox="1"/>
          <p:nvPr/>
        </p:nvSpPr>
        <p:spPr>
          <a:xfrm>
            <a:off x="3203448" y="3703320"/>
            <a:ext cx="1350264" cy="914400"/>
          </a:xfrm>
          <a:prstGeom prst="rect">
            <a:avLst/>
          </a:prstGeom>
          <a:noFill/>
        </p:spPr>
        <p:txBody>
          <a:bodyPr wrap="square" lIns="45720" rIns="45720" tIns="18288" bIns="18288" anchor="t">
            <a:spAutoFit/>
          </a:bodyPr>
          <a:lstStyle/>
          <a:p>
            <a:pPr rtl="1" algn="ctr">
              <a:lnSpc>
                <a:spcPct val="100000"/>
              </a:lnSpc>
            </a:pPr>
            <a:r>
              <a:rPr sz="1700" b="0" lang="ar-MA">
                <a:solidFill>
                  <a:srgbClr val="5B6675"/>
                </a:solidFill>
                <a:latin typeface="Cairo"/>
                <a:cs typeface="Cairo"/>
              </a:rPr>
              <a:t>انهيار بورصة نيويورك</a:t>
            </a:r>
          </a:p>
        </p:txBody>
      </p:sp>
      <p:sp>
        <p:nvSpPr>
          <p:cNvPr id="32" name="Rounded Rectangle 31"/>
          <p:cNvSpPr/>
          <p:nvPr/>
        </p:nvSpPr>
        <p:spPr>
          <a:xfrm>
            <a:off x="1844039" y="1234440"/>
            <a:ext cx="1295400" cy="731520"/>
          </a:xfrm>
          <a:prstGeom prst="roundRect">
            <a:avLst>
              <a:gd name="adj" fmla="val 35000"/>
            </a:avLst>
          </a:prstGeom>
          <a:solidFill>
            <a:srgbClr val="4A4F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TextBox 32"/>
          <p:cNvSpPr txBox="1"/>
          <p:nvPr/>
        </p:nvSpPr>
        <p:spPr>
          <a:xfrm>
            <a:off x="1844039" y="1234440"/>
            <a:ext cx="1295400" cy="731520"/>
          </a:xfrm>
          <a:prstGeom prst="rect">
            <a:avLst/>
          </a:prstGeom>
          <a:noFill/>
        </p:spPr>
        <p:txBody>
          <a:bodyPr wrap="square" lIns="45720" rIns="45720" tIns="18288" bIns="18288" anchor="ctr">
            <a:spAutoFit/>
          </a:bodyPr>
          <a:lstStyle/>
          <a:p>
            <a:pPr rtl="1" algn="ctr">
              <a:lnSpc>
                <a:spcPct val="100000"/>
              </a:lnSpc>
            </a:pPr>
            <a:r>
              <a:rPr sz="2100" b="1" lang="ar-MA">
                <a:solidFill>
                  <a:srgbClr val="FFFFFF"/>
                </a:solidFill>
                <a:latin typeface="Cairo"/>
                <a:cs typeface="Cairo"/>
              </a:rPr>
              <a:t>1939–1945</a:t>
            </a:r>
          </a:p>
        </p:txBody>
      </p:sp>
      <p:sp>
        <p:nvSpPr>
          <p:cNvPr id="34" name="Rectangle 33"/>
          <p:cNvSpPr/>
          <p:nvPr/>
        </p:nvSpPr>
        <p:spPr>
          <a:xfrm>
            <a:off x="2478023" y="1965960"/>
            <a:ext cx="27432" cy="548640"/>
          </a:xfrm>
          <a:prstGeom prst="rect">
            <a:avLst/>
          </a:prstGeom>
          <a:solidFill>
            <a:srgbClr val="4A4F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Oval 34"/>
          <p:cNvSpPr/>
          <p:nvPr/>
        </p:nvSpPr>
        <p:spPr>
          <a:xfrm>
            <a:off x="2354579" y="2377440"/>
            <a:ext cx="274320" cy="2743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6" name="Oval 35"/>
          <p:cNvSpPr/>
          <p:nvPr/>
        </p:nvSpPr>
        <p:spPr>
          <a:xfrm>
            <a:off x="2400299" y="2423160"/>
            <a:ext cx="182880" cy="182880"/>
          </a:xfrm>
          <a:prstGeom prst="ellipse">
            <a:avLst/>
          </a:prstGeom>
          <a:solidFill>
            <a:srgbClr val="4A4F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TextBox 36"/>
          <p:cNvSpPr txBox="1"/>
          <p:nvPr/>
        </p:nvSpPr>
        <p:spPr>
          <a:xfrm>
            <a:off x="1816607" y="2743200"/>
            <a:ext cx="1350264" cy="868680"/>
          </a:xfrm>
          <a:prstGeom prst="rect">
            <a:avLst/>
          </a:prstGeom>
          <a:noFill/>
        </p:spPr>
        <p:txBody>
          <a:bodyPr wrap="square" lIns="45720" rIns="45720" tIns="18288" bIns="18288" anchor="t">
            <a:spAutoFit/>
          </a:bodyPr>
          <a:lstStyle/>
          <a:p>
            <a:pPr rtl="1" algn="ctr">
              <a:lnSpc>
                <a:spcPct val="100000"/>
              </a:lnSpc>
            </a:pPr>
            <a:r>
              <a:rPr sz="1900" b="1" lang="ar-MA">
                <a:solidFill>
                  <a:srgbClr val="0B2242"/>
                </a:solidFill>
                <a:latin typeface="Cairo"/>
                <a:cs typeface="Cairo"/>
              </a:rPr>
              <a:t>ح.ع. الثانية</a:t>
            </a:r>
          </a:p>
        </p:txBody>
      </p:sp>
      <p:sp>
        <p:nvSpPr>
          <p:cNvPr id="38" name="TextBox 37"/>
          <p:cNvSpPr txBox="1"/>
          <p:nvPr/>
        </p:nvSpPr>
        <p:spPr>
          <a:xfrm>
            <a:off x="1816607" y="3703320"/>
            <a:ext cx="1350264" cy="914400"/>
          </a:xfrm>
          <a:prstGeom prst="rect">
            <a:avLst/>
          </a:prstGeom>
          <a:noFill/>
        </p:spPr>
        <p:txBody>
          <a:bodyPr wrap="square" lIns="45720" rIns="45720" tIns="18288" bIns="18288" anchor="t">
            <a:spAutoFit/>
          </a:bodyPr>
          <a:lstStyle/>
          <a:p>
            <a:pPr rtl="1" algn="ctr">
              <a:lnSpc>
                <a:spcPct val="100000"/>
              </a:lnSpc>
            </a:pPr>
            <a:r>
              <a:rPr sz="1700" b="0" lang="ar-MA">
                <a:solidFill>
                  <a:srgbClr val="5B6675"/>
                </a:solidFill>
                <a:latin typeface="Cairo"/>
                <a:cs typeface="Cairo"/>
              </a:rPr>
              <a:t>صعود قوتين عظميين</a:t>
            </a:r>
          </a:p>
        </p:txBody>
      </p:sp>
      <p:sp>
        <p:nvSpPr>
          <p:cNvPr id="39" name="Rounded Rectangle 38"/>
          <p:cNvSpPr/>
          <p:nvPr/>
        </p:nvSpPr>
        <p:spPr>
          <a:xfrm>
            <a:off x="457200" y="1234440"/>
            <a:ext cx="1295400" cy="731520"/>
          </a:xfrm>
          <a:prstGeom prst="roundRect">
            <a:avLst>
              <a:gd name="adj" fmla="val 35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0" name="TextBox 39"/>
          <p:cNvSpPr txBox="1"/>
          <p:nvPr/>
        </p:nvSpPr>
        <p:spPr>
          <a:xfrm>
            <a:off x="457200" y="1234440"/>
            <a:ext cx="1295400" cy="731520"/>
          </a:xfrm>
          <a:prstGeom prst="rect">
            <a:avLst/>
          </a:prstGeom>
          <a:noFill/>
        </p:spPr>
        <p:txBody>
          <a:bodyPr wrap="square" lIns="45720" rIns="45720" tIns="18288" bIns="18288" anchor="ctr">
            <a:spAutoFit/>
          </a:bodyPr>
          <a:lstStyle/>
          <a:p>
            <a:pPr rtl="1" algn="ctr">
              <a:lnSpc>
                <a:spcPct val="100000"/>
              </a:lnSpc>
            </a:pPr>
            <a:r>
              <a:rPr sz="2100" b="1" lang="ar-MA">
                <a:solidFill>
                  <a:srgbClr val="FFFFFF"/>
                </a:solidFill>
                <a:latin typeface="Cairo"/>
                <a:cs typeface="Cairo"/>
              </a:rPr>
              <a:t>1945–1991</a:t>
            </a:r>
          </a:p>
        </p:txBody>
      </p:sp>
      <p:sp>
        <p:nvSpPr>
          <p:cNvPr id="41" name="Rectangle 40"/>
          <p:cNvSpPr/>
          <p:nvPr/>
        </p:nvSpPr>
        <p:spPr>
          <a:xfrm>
            <a:off x="1091184" y="1965960"/>
            <a:ext cx="27432" cy="548640"/>
          </a:xfrm>
          <a:prstGeom prst="rect">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2" name="Oval 41"/>
          <p:cNvSpPr/>
          <p:nvPr/>
        </p:nvSpPr>
        <p:spPr>
          <a:xfrm>
            <a:off x="967740" y="2377440"/>
            <a:ext cx="274320" cy="2743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3" name="Oval 42"/>
          <p:cNvSpPr/>
          <p:nvPr/>
        </p:nvSpPr>
        <p:spPr>
          <a:xfrm>
            <a:off x="1013460" y="2423160"/>
            <a:ext cx="182880" cy="182880"/>
          </a:xfrm>
          <a:prstGeom prst="ellipse">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4" name="TextBox 43"/>
          <p:cNvSpPr txBox="1"/>
          <p:nvPr/>
        </p:nvSpPr>
        <p:spPr>
          <a:xfrm>
            <a:off x="429768" y="2743200"/>
            <a:ext cx="1350264" cy="868680"/>
          </a:xfrm>
          <a:prstGeom prst="rect">
            <a:avLst/>
          </a:prstGeom>
          <a:noFill/>
        </p:spPr>
        <p:txBody>
          <a:bodyPr wrap="square" lIns="45720" rIns="45720" tIns="18288" bIns="18288" anchor="t">
            <a:spAutoFit/>
          </a:bodyPr>
          <a:lstStyle/>
          <a:p>
            <a:pPr rtl="1" algn="ctr">
              <a:lnSpc>
                <a:spcPct val="100000"/>
              </a:lnSpc>
            </a:pPr>
            <a:r>
              <a:rPr sz="1900" b="1" lang="ar-MA">
                <a:solidFill>
                  <a:srgbClr val="0B2242"/>
                </a:solidFill>
                <a:latin typeface="Cairo"/>
                <a:cs typeface="Cairo"/>
              </a:rPr>
              <a:t>القطبية والتحرر</a:t>
            </a:r>
          </a:p>
        </p:txBody>
      </p:sp>
      <p:sp>
        <p:nvSpPr>
          <p:cNvPr id="45" name="TextBox 44"/>
          <p:cNvSpPr txBox="1"/>
          <p:nvPr/>
        </p:nvSpPr>
        <p:spPr>
          <a:xfrm>
            <a:off x="429768" y="3703320"/>
            <a:ext cx="1350264" cy="914400"/>
          </a:xfrm>
          <a:prstGeom prst="rect">
            <a:avLst/>
          </a:prstGeom>
          <a:noFill/>
        </p:spPr>
        <p:txBody>
          <a:bodyPr wrap="square" lIns="45720" rIns="45720" tIns="18288" bIns="18288" anchor="t">
            <a:spAutoFit/>
          </a:bodyPr>
          <a:lstStyle/>
          <a:p>
            <a:pPr rtl="1" algn="ctr">
              <a:lnSpc>
                <a:spcPct val="100000"/>
              </a:lnSpc>
            </a:pPr>
            <a:r>
              <a:rPr sz="1700" b="0" lang="ar-MA">
                <a:solidFill>
                  <a:srgbClr val="5B6675"/>
                </a:solidFill>
                <a:latin typeface="Cairo"/>
                <a:cs typeface="Cairo"/>
              </a:rPr>
              <a:t>معسكران واستقلال الشعوب</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من الآلة إلى العالم الصناعي</a:t>
            </a:r>
          </a:p>
        </p:txBody>
      </p:sp>
      <p:sp>
        <p:nvSpPr>
          <p:cNvPr id="3" name="Rounded Rectangle 2"/>
          <p:cNvSpPr/>
          <p:nvPr/>
        </p:nvSpPr>
        <p:spPr>
          <a:xfrm>
            <a:off x="6068568" y="1097280"/>
            <a:ext cx="2663952" cy="3520439"/>
          </a:xfrm>
          <a:prstGeom prst="roundRect">
            <a:avLst>
              <a:gd name="adj" fmla="val 12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ectangle 3"/>
          <p:cNvSpPr/>
          <p:nvPr/>
        </p:nvSpPr>
        <p:spPr>
          <a:xfrm>
            <a:off x="8622792" y="1097280"/>
            <a:ext cx="109728" cy="3520439"/>
          </a:xfrm>
          <a:prstGeom prst="rect">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6205728" y="1508760"/>
            <a:ext cx="2298192" cy="1051560"/>
          </a:xfrm>
          <a:prstGeom prst="rect">
            <a:avLst/>
          </a:prstGeom>
          <a:noFill/>
        </p:spPr>
        <p:txBody>
          <a:bodyPr wrap="square" lIns="45720" rIns="45720" tIns="18288" bIns="18288" anchor="t">
            <a:spAutoFit/>
          </a:bodyPr>
          <a:lstStyle/>
          <a:p>
            <a:pPr rtl="1" algn="r">
              <a:lnSpc>
                <a:spcPct val="95000"/>
              </a:lnSpc>
            </a:pPr>
            <a:r>
              <a:rPr sz="2800" b="1" lang="ar-MA">
                <a:solidFill>
                  <a:srgbClr val="1F6F78"/>
                </a:solidFill>
                <a:latin typeface="Cairo"/>
                <a:cs typeface="Cairo"/>
              </a:rPr>
              <a:t>الآلة البخارية</a:t>
            </a:r>
          </a:p>
        </p:txBody>
      </p:sp>
      <p:sp>
        <p:nvSpPr>
          <p:cNvPr id="6" name="TextBox 5"/>
          <p:cNvSpPr txBox="1"/>
          <p:nvPr/>
        </p:nvSpPr>
        <p:spPr>
          <a:xfrm>
            <a:off x="6205728" y="2560320"/>
            <a:ext cx="2298192" cy="310896"/>
          </a:xfrm>
          <a:prstGeom prst="rect">
            <a:avLst/>
          </a:prstGeom>
          <a:noFill/>
        </p:spPr>
        <p:txBody>
          <a:bodyPr wrap="square" lIns="45720" rIns="45720" tIns="18288" bIns="18288" anchor="t">
            <a:spAutoFit/>
          </a:bodyPr>
          <a:lstStyle/>
          <a:p>
            <a:pPr rtl="1" algn="r">
              <a:lnSpc>
                <a:spcPct val="100000"/>
              </a:lnSpc>
            </a:pPr>
            <a:r>
              <a:rPr sz="1400" b="1" lang="ar-MA">
                <a:solidFill>
                  <a:srgbClr val="C9A24A"/>
                </a:solidFill>
                <a:latin typeface="Cairo"/>
                <a:cs typeface="Cairo"/>
              </a:rPr>
              <a:t>ق18م</a:t>
            </a:r>
          </a:p>
        </p:txBody>
      </p:sp>
      <p:sp>
        <p:nvSpPr>
          <p:cNvPr id="7" name="TextBox 6"/>
          <p:cNvSpPr txBox="1"/>
          <p:nvPr/>
        </p:nvSpPr>
        <p:spPr>
          <a:xfrm>
            <a:off x="6205728" y="2916935"/>
            <a:ext cx="2298192" cy="1655064"/>
          </a:xfrm>
          <a:prstGeom prst="rect">
            <a:avLst/>
          </a:prstGeom>
          <a:noFill/>
        </p:spPr>
        <p:txBody>
          <a:bodyPr wrap="square" lIns="45720" rIns="45720" tIns="18288" bIns="18288" anchor="t">
            <a:spAutoFit/>
          </a:bodyPr>
          <a:lstStyle/>
          <a:p>
            <a:pPr rtl="1" algn="r">
              <a:lnSpc>
                <a:spcPct val="100000"/>
              </a:lnSpc>
            </a:pPr>
            <a:r>
              <a:rPr sz="2400" b="0" lang="ar-MA">
                <a:solidFill>
                  <a:srgbClr val="26303D"/>
                </a:solidFill>
                <a:latin typeface="Cairo"/>
                <a:cs typeface="Cairo"/>
              </a:rPr>
              <a:t>طاقة جديدة تحرّك المصانع والقطارات والبواخر</a:t>
            </a:r>
          </a:p>
        </p:txBody>
      </p:sp>
      <p:sp>
        <p:nvSpPr>
          <p:cNvPr id="8" name="Rounded Rectangle 7"/>
          <p:cNvSpPr/>
          <p:nvPr/>
        </p:nvSpPr>
        <p:spPr>
          <a:xfrm>
            <a:off x="3240023" y="1097280"/>
            <a:ext cx="2663952" cy="3520439"/>
          </a:xfrm>
          <a:prstGeom prst="roundRect">
            <a:avLst>
              <a:gd name="adj" fmla="val 12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5794248" y="1097280"/>
            <a:ext cx="109728" cy="3520439"/>
          </a:xfrm>
          <a:prstGeom prst="rect">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3377183" y="1508760"/>
            <a:ext cx="2298192" cy="1051560"/>
          </a:xfrm>
          <a:prstGeom prst="rect">
            <a:avLst/>
          </a:prstGeom>
          <a:noFill/>
        </p:spPr>
        <p:txBody>
          <a:bodyPr wrap="square" lIns="45720" rIns="45720" tIns="18288" bIns="18288" anchor="t">
            <a:spAutoFit/>
          </a:bodyPr>
          <a:lstStyle/>
          <a:p>
            <a:pPr rtl="1" algn="r">
              <a:lnSpc>
                <a:spcPct val="95000"/>
              </a:lnSpc>
            </a:pPr>
            <a:r>
              <a:rPr sz="2800" b="1" lang="ar-MA">
                <a:solidFill>
                  <a:srgbClr val="8C2F39"/>
                </a:solidFill>
                <a:latin typeface="Cairo"/>
                <a:cs typeface="Cairo"/>
              </a:rPr>
              <a:t>السكك الحديدية</a:t>
            </a:r>
          </a:p>
        </p:txBody>
      </p:sp>
      <p:sp>
        <p:nvSpPr>
          <p:cNvPr id="11" name="TextBox 10"/>
          <p:cNvSpPr txBox="1"/>
          <p:nvPr/>
        </p:nvSpPr>
        <p:spPr>
          <a:xfrm>
            <a:off x="3377183" y="2560320"/>
            <a:ext cx="2298192" cy="310896"/>
          </a:xfrm>
          <a:prstGeom prst="rect">
            <a:avLst/>
          </a:prstGeom>
          <a:noFill/>
        </p:spPr>
        <p:txBody>
          <a:bodyPr wrap="square" lIns="45720" rIns="45720" tIns="18288" bIns="18288" anchor="t">
            <a:spAutoFit/>
          </a:bodyPr>
          <a:lstStyle/>
          <a:p>
            <a:pPr rtl="1" algn="r">
              <a:lnSpc>
                <a:spcPct val="100000"/>
              </a:lnSpc>
            </a:pPr>
            <a:r>
              <a:rPr sz="1400" b="1" lang="ar-MA">
                <a:solidFill>
                  <a:srgbClr val="C9A24A"/>
                </a:solidFill>
                <a:latin typeface="Cairo"/>
                <a:cs typeface="Cairo"/>
              </a:rPr>
              <a:t>1825م</a:t>
            </a:r>
          </a:p>
        </p:txBody>
      </p:sp>
      <p:sp>
        <p:nvSpPr>
          <p:cNvPr id="12" name="TextBox 11"/>
          <p:cNvSpPr txBox="1"/>
          <p:nvPr/>
        </p:nvSpPr>
        <p:spPr>
          <a:xfrm>
            <a:off x="3377183" y="2916935"/>
            <a:ext cx="2298192" cy="1655064"/>
          </a:xfrm>
          <a:prstGeom prst="rect">
            <a:avLst/>
          </a:prstGeom>
          <a:noFill/>
        </p:spPr>
        <p:txBody>
          <a:bodyPr wrap="square" lIns="45720" rIns="45720" tIns="18288" bIns="18288" anchor="t">
            <a:spAutoFit/>
          </a:bodyPr>
          <a:lstStyle/>
          <a:p>
            <a:pPr rtl="1" algn="r">
              <a:lnSpc>
                <a:spcPct val="100000"/>
              </a:lnSpc>
            </a:pPr>
            <a:r>
              <a:rPr sz="2400" b="0" lang="ar-MA">
                <a:solidFill>
                  <a:srgbClr val="26303D"/>
                </a:solidFill>
                <a:latin typeface="Cairo"/>
                <a:cs typeface="Cairo"/>
              </a:rPr>
              <a:t>قاطرة ستيفنسن تفكّ العزلة وتنشّط التجارة</a:t>
            </a:r>
          </a:p>
        </p:txBody>
      </p:sp>
      <p:sp>
        <p:nvSpPr>
          <p:cNvPr id="13" name="Rounded Rectangle 12"/>
          <p:cNvSpPr/>
          <p:nvPr/>
        </p:nvSpPr>
        <p:spPr>
          <a:xfrm>
            <a:off x="411479" y="1097280"/>
            <a:ext cx="2663952" cy="3520439"/>
          </a:xfrm>
          <a:prstGeom prst="roundRect">
            <a:avLst>
              <a:gd name="adj" fmla="val 12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Rectangle 13"/>
          <p:cNvSpPr/>
          <p:nvPr/>
        </p:nvSpPr>
        <p:spPr>
          <a:xfrm>
            <a:off x="2965703" y="1097280"/>
            <a:ext cx="109728" cy="3520439"/>
          </a:xfrm>
          <a:prstGeom prst="rect">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548639" y="1508760"/>
            <a:ext cx="2298192" cy="1051560"/>
          </a:xfrm>
          <a:prstGeom prst="rect">
            <a:avLst/>
          </a:prstGeom>
          <a:noFill/>
        </p:spPr>
        <p:txBody>
          <a:bodyPr wrap="square" lIns="45720" rIns="45720" tIns="18288" bIns="18288" anchor="t">
            <a:spAutoFit/>
          </a:bodyPr>
          <a:lstStyle/>
          <a:p>
            <a:pPr rtl="1" algn="r">
              <a:lnSpc>
                <a:spcPct val="95000"/>
              </a:lnSpc>
            </a:pPr>
            <a:r>
              <a:rPr sz="2800" b="1" lang="ar-MA">
                <a:solidFill>
                  <a:srgbClr val="4F7A3A"/>
                </a:solidFill>
                <a:latin typeface="Cairo"/>
                <a:cs typeface="Cairo"/>
              </a:rPr>
              <a:t>الكهرباء والبترول</a:t>
            </a:r>
          </a:p>
        </p:txBody>
      </p:sp>
      <p:sp>
        <p:nvSpPr>
          <p:cNvPr id="16" name="TextBox 15"/>
          <p:cNvSpPr txBox="1"/>
          <p:nvPr/>
        </p:nvSpPr>
        <p:spPr>
          <a:xfrm>
            <a:off x="548639" y="2560320"/>
            <a:ext cx="2298192" cy="310896"/>
          </a:xfrm>
          <a:prstGeom prst="rect">
            <a:avLst/>
          </a:prstGeom>
          <a:noFill/>
        </p:spPr>
        <p:txBody>
          <a:bodyPr wrap="square" lIns="45720" rIns="45720" tIns="18288" bIns="18288" anchor="t">
            <a:spAutoFit/>
          </a:bodyPr>
          <a:lstStyle/>
          <a:p>
            <a:pPr rtl="1" algn="r">
              <a:lnSpc>
                <a:spcPct val="100000"/>
              </a:lnSpc>
            </a:pPr>
            <a:r>
              <a:rPr sz="1400" b="1" lang="ar-MA">
                <a:solidFill>
                  <a:srgbClr val="C9A24A"/>
                </a:solidFill>
                <a:latin typeface="Cairo"/>
                <a:cs typeface="Cairo"/>
              </a:rPr>
              <a:t>أواخر ق19م</a:t>
            </a:r>
          </a:p>
        </p:txBody>
      </p:sp>
      <p:sp>
        <p:nvSpPr>
          <p:cNvPr id="17" name="TextBox 16"/>
          <p:cNvSpPr txBox="1"/>
          <p:nvPr/>
        </p:nvSpPr>
        <p:spPr>
          <a:xfrm>
            <a:off x="548639" y="2916935"/>
            <a:ext cx="2298192" cy="1655064"/>
          </a:xfrm>
          <a:prstGeom prst="rect">
            <a:avLst/>
          </a:prstGeom>
          <a:noFill/>
        </p:spPr>
        <p:txBody>
          <a:bodyPr wrap="square" lIns="45720" rIns="45720" tIns="18288" bIns="18288" anchor="t">
            <a:spAutoFit/>
          </a:bodyPr>
          <a:lstStyle/>
          <a:p>
            <a:pPr rtl="1" algn="r">
              <a:lnSpc>
                <a:spcPct val="100000"/>
              </a:lnSpc>
            </a:pPr>
            <a:r>
              <a:rPr sz="2400" b="0" lang="ar-MA">
                <a:solidFill>
                  <a:srgbClr val="26303D"/>
                </a:solidFill>
                <a:latin typeface="Cairo"/>
                <a:cs typeface="Cairo"/>
              </a:rPr>
              <a:t>ثورة صناعية ثانية: فولاذ وكيمياء وسيارات</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ملاحظة منهجية</a:t>
            </a:r>
          </a:p>
        </p:txBody>
      </p:sp>
      <p:sp>
        <p:nvSpPr>
          <p:cNvPr id="3" name="Rounded Rectangle 2"/>
          <p:cNvSpPr/>
          <p:nvPr/>
        </p:nvSpPr>
        <p:spPr>
          <a:xfrm>
            <a:off x="777240" y="1325880"/>
            <a:ext cx="7589520" cy="3063239"/>
          </a:xfrm>
          <a:prstGeom prst="roundRect">
            <a:avLst>
              <a:gd name="adj" fmla="val 6000"/>
            </a:avLst>
          </a:prstGeom>
          <a:solidFill>
            <a:srgbClr val="FFFFFF"/>
          </a:solidFill>
          <a:ln w="15875">
            <a:solidFill>
              <a:srgbClr val="C9A24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7680960" y="1143000"/>
            <a:ext cx="731520" cy="822960"/>
          </a:xfrm>
          <a:prstGeom prst="rect">
            <a:avLst/>
          </a:prstGeom>
          <a:noFill/>
        </p:spPr>
        <p:txBody>
          <a:bodyPr wrap="square" lIns="45720" rIns="45720" tIns="18288" bIns="18288" anchor="t">
            <a:spAutoFit/>
          </a:bodyPr>
          <a:lstStyle/>
          <a:p>
            <a:pPr rtl="1" algn="r">
              <a:lnSpc>
                <a:spcPct val="100000"/>
              </a:lnSpc>
            </a:pPr>
            <a:r>
              <a:rPr sz="6600" b="1" lang="ar-MA">
                <a:solidFill>
                  <a:srgbClr val="C9A24A"/>
                </a:solidFill>
                <a:latin typeface="Cairo"/>
                <a:cs typeface="Cairo"/>
              </a:rPr>
              <a:t>”</a:t>
            </a:r>
          </a:p>
        </p:txBody>
      </p:sp>
      <p:sp>
        <p:nvSpPr>
          <p:cNvPr id="5" name="TextBox 4"/>
          <p:cNvSpPr txBox="1"/>
          <p:nvPr/>
        </p:nvSpPr>
        <p:spPr>
          <a:xfrm>
            <a:off x="1234440" y="1554480"/>
            <a:ext cx="6675120" cy="2606039"/>
          </a:xfrm>
          <a:prstGeom prst="rect">
            <a:avLst/>
          </a:prstGeom>
          <a:noFill/>
        </p:spPr>
        <p:txBody>
          <a:bodyPr wrap="square" lIns="45720" rIns="45720" tIns="18288" bIns="18288" anchor="ctr">
            <a:spAutoFit/>
          </a:bodyPr>
          <a:lstStyle/>
          <a:p>
            <a:pPr rtl="1" algn="ctr">
              <a:lnSpc>
                <a:spcPct val="110000"/>
              </a:lnSpc>
            </a:pPr>
            <a:r>
              <a:rPr sz="3800" b="1" lang="ar-MA">
                <a:solidFill>
                  <a:srgbClr val="0B2242"/>
                </a:solidFill>
                <a:latin typeface="Cairo"/>
                <a:cs typeface="Cairo"/>
              </a:rPr>
              <a:t>حلقات مترابطة… لا وقائع منفصلة</a:t>
            </a:r>
          </a:p>
          <a:p>
            <a:pPr rtl="1" algn="ctr">
              <a:lnSpc>
                <a:spcPct val="110000"/>
              </a:lnSpc>
            </a:pPr>
            <a:r>
              <a:rPr sz="1200" b="0" lang="ar-MA">
                <a:solidFill>
                  <a:srgbClr val="26303D"/>
                </a:solidFill>
                <a:latin typeface="Cairo"/>
                <a:cs typeface="Cairo"/>
              </a:rPr>
              <a:t> </a:t>
            </a:r>
          </a:p>
          <a:p>
            <a:pPr rtl="1" algn="ctr">
              <a:lnSpc>
                <a:spcPct val="110000"/>
              </a:lnSpc>
            </a:pPr>
            <a:r>
              <a:rPr sz="2300" b="0" lang="ar-MA">
                <a:solidFill>
                  <a:srgbClr val="5B6675"/>
                </a:solidFill>
                <a:latin typeface="Cairo"/>
                <a:cs typeface="Cairo"/>
              </a:rPr>
              <a:t>التصنيع ← الرأسمالية ← الإمبريالية ← الحروب والأزمات ← حركات التحرر</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الإطار الزمني</a:t>
            </a:r>
          </a:p>
        </p:txBody>
      </p:sp>
      <p:sp>
        <p:nvSpPr>
          <p:cNvPr id="3" name="Rounded Rectangle 2"/>
          <p:cNvSpPr/>
          <p:nvPr/>
        </p:nvSpPr>
        <p:spPr>
          <a:xfrm>
            <a:off x="1732026" y="1042415"/>
            <a:ext cx="5679947" cy="3218687"/>
          </a:xfrm>
          <a:prstGeom prst="roundRect">
            <a:avLst>
              <a:gd name="adj" fmla="val 3000"/>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taqdim-03.jpg"/>
          <p:cNvPicPr>
            <a:picLocks noChangeAspect="1"/>
          </p:cNvPicPr>
          <p:nvPr/>
        </p:nvPicPr>
        <p:blipFill>
          <a:blip r:embed="rId2"/>
          <a:stretch>
            <a:fillRect/>
          </a:stretch>
        </p:blipFill>
        <p:spPr>
          <a:xfrm>
            <a:off x="1786890" y="1097280"/>
            <a:ext cx="5570219" cy="3108959"/>
          </a:xfrm>
          <a:prstGeom prst="rect">
            <a:avLst/>
          </a:prstGeom>
        </p:spPr>
      </p:pic>
      <p:sp>
        <p:nvSpPr>
          <p:cNvPr id="5" name="TextBox 4"/>
          <p:cNvSpPr txBox="1"/>
          <p:nvPr/>
        </p:nvSpPr>
        <p:spPr>
          <a:xfrm>
            <a:off x="411480" y="4297679"/>
            <a:ext cx="8321040" cy="365760"/>
          </a:xfrm>
          <a:prstGeom prst="rect">
            <a:avLst/>
          </a:prstGeom>
          <a:noFill/>
        </p:spPr>
        <p:txBody>
          <a:bodyPr wrap="square" lIns="45720" rIns="45720" tIns="18288" bIns="18288" anchor="ctr">
            <a:spAutoFit/>
          </a:bodyPr>
          <a:lstStyle/>
          <a:p>
            <a:pPr rtl="1" algn="ctr">
              <a:lnSpc>
                <a:spcPct val="100000"/>
              </a:lnSpc>
            </a:pPr>
            <a:r>
              <a:rPr sz="1600" b="0" lang="ar-MA">
                <a:solidFill>
                  <a:srgbClr val="5B6675"/>
                </a:solidFill>
                <a:latin typeface="Cairo"/>
                <a:cs typeface="Cairo"/>
              </a:rPr>
              <a:t>من بطاقات الأستاذ المصوّرة</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1" lang="ar-MA">
                <a:solidFill>
                  <a:srgbClr val="0B2242"/>
                </a:solidFill>
                <a:latin typeface="Cairo"/>
                <a:cs typeface="Cairo"/>
              </a:rPr>
              <a:t>1- الإطار الزمني لموضوع البرنامج</a:t>
            </a:r>
          </a:p>
          <a:p>
            <a:pPr rtl="1" algn="r">
              <a:buNone/>
              <a:spcAft>
                <a:spcPts val="600"/>
              </a:spcAft>
            </a:pPr>
            <a:r>
              <a:rPr sz="2600" b="0" lang="ar-MA">
                <a:latin typeface="Cairo"/>
                <a:cs typeface="Cairo"/>
              </a:rPr>
              <a:t>يمتد موضوع البرنامج عبر القرنين 19 و20م، وهي فترة اتسمت بتسارع الأحداث وترابطها؛</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إذ أدى التصنيع إلى نمو الرأسمالية، وأفضى البحث عن المواد الأولية والأسواق إلى التوسع الإمبريالي، ثم تحولت المنافسة بين القوى الكبرى إلى صراعات وحروب عالمية، قبل أن يشهد العالم موجة واسعة من حركات التحرر والاستقلال.</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a:xfrm>
            <a:off x="548640" y="1188720"/>
            <a:ext cx="7772400" cy="502920"/>
          </a:xfrm>
        </p:spPr>
        <p:txBody>
          <a:bodyPr wrap="square"/>
          <a:lstStyle/>
          <a:p>
            <a:pPr rtl="1" algn="r">
              <a:buNone/>
              <a:spcAft>
                <a:spcPts val="600"/>
              </a:spcAft>
            </a:pPr>
            <a:r>
              <a:rPr sz="2200" b="1" lang="ar-MA">
                <a:solidFill>
                  <a:srgbClr val="0B2242"/>
                </a:solidFill>
                <a:latin typeface="Cairo"/>
                <a:cs typeface="Cairo"/>
              </a:rPr>
              <a:t>1- الإطار الزمني لموضوع البرنامج</a:t>
            </a:r>
          </a:p>
        </p:txBody>
      </p:sp>
      <p:graphicFrame>
        <p:nvGraphicFramePr>
          <p:cNvPr id="3" name="Table 2"/>
          <p:cNvGraphicFramePr>
            <a:graphicFrameLocks noGrp="1"/>
          </p:cNvGraphicFramePr>
          <p:nvPr/>
        </p:nvGraphicFramePr>
        <p:xfrm>
          <a:off x="548640" y="1737360"/>
          <a:ext cx="7772400" cy="1371600"/>
        </p:xfrm>
        <a:graphic>
          <a:graphicData uri="http://schemas.openxmlformats.org/drawingml/2006/table">
            <a:tbl>
              <a:tblPr firstRow="1" bandRow="1" rtl="1">
                <a:tableStyleId>{5C22544A-7EE6-4342-B048-85BDC9FD1C3A}</a:tableStyleId>
              </a:tblPr>
              <a:tblGrid>
                <a:gridCol w="1865376"/>
                <a:gridCol w="2020824"/>
                <a:gridCol w="3886200"/>
              </a:tblGrid>
              <a:tr h="457200">
                <a:tc>
                  <a:txBody>
                    <a:bodyPr/>
                    <a:lstStyle/>
                    <a:p>
                      <a:pPr rtl="1" algn="ctr"/>
                      <a:r>
                        <a:rPr sz="1800" b="1" lang="ar-MA">
                          <a:solidFill>
                            <a:srgbClr val="FFFFFF"/>
                          </a:solidFill>
                          <a:latin typeface="Cairo"/>
                          <a:cs typeface="Cairo"/>
                        </a:rPr>
                        <a:t>الفترة</a:t>
                      </a:r>
                    </a:p>
                  </a:txBody>
                  <a:tcPr>
                    <a:solidFill>
                      <a:srgbClr val="0B2242"/>
                    </a:solidFill>
                  </a:tcPr>
                </a:tc>
                <a:tc>
                  <a:txBody>
                    <a:bodyPr/>
                    <a:lstStyle/>
                    <a:p>
                      <a:pPr rtl="1" algn="ctr"/>
                      <a:r>
                        <a:rPr sz="1800" b="1" lang="ar-MA">
                          <a:solidFill>
                            <a:srgbClr val="FFFFFF"/>
                          </a:solidFill>
                          <a:latin typeface="Cairo"/>
                          <a:cs typeface="Cairo"/>
                        </a:rPr>
                        <a:t>الحدث أو التحول</a:t>
                      </a:r>
                    </a:p>
                  </a:txBody>
                  <a:tcPr>
                    <a:solidFill>
                      <a:srgbClr val="0B2242"/>
                    </a:solidFill>
                  </a:tcPr>
                </a:tc>
                <a:tc>
                  <a:txBody>
                    <a:bodyPr/>
                    <a:lstStyle/>
                    <a:p>
                      <a:pPr rtl="1" algn="ctr"/>
                      <a:r>
                        <a:rPr sz="1800" b="1" lang="ar-MA">
                          <a:solidFill>
                            <a:srgbClr val="FFFFFF"/>
                          </a:solidFill>
                          <a:latin typeface="Cairo"/>
                          <a:cs typeface="Cairo"/>
                        </a:rPr>
                        <a:t>الدلالة التاريخية</a:t>
                      </a:r>
                    </a:p>
                  </a:txBody>
                  <a:tcPr>
                    <a:solidFill>
                      <a:srgbClr val="0B2242"/>
                    </a:solidFill>
                  </a:tcPr>
                </a:tc>
              </a:tr>
              <a:tr h="457200">
                <a:tc>
                  <a:txBody>
                    <a:bodyPr/>
                    <a:lstStyle/>
                    <a:p>
                      <a:pPr rtl="1" algn="r"/>
                      <a:r>
                        <a:rPr sz="1800" b="1" lang="ar-MA">
                          <a:solidFill>
                            <a:srgbClr val="0B2242"/>
                          </a:solidFill>
                          <a:latin typeface="Cairo"/>
                          <a:cs typeface="Cairo"/>
                        </a:rPr>
                        <a:t>القرن 19م</a:t>
                      </a:r>
                    </a:p>
                  </a:txBody>
                  <a:tcPr anchor="ctr">
                    <a:solidFill>
                      <a:srgbClr val="FFFDF6"/>
                    </a:solidFill>
                  </a:tcPr>
                </a:tc>
                <a:tc>
                  <a:txBody>
                    <a:bodyPr/>
                    <a:lstStyle/>
                    <a:p>
                      <a:pPr rtl="1" algn="r"/>
                      <a:r>
                        <a:rPr sz="1800" b="0" lang="ar-MA">
                          <a:solidFill>
                            <a:srgbClr val="222222"/>
                          </a:solidFill>
                          <a:latin typeface="Cairo"/>
                          <a:cs typeface="Cairo"/>
                        </a:rPr>
                        <a:t>الثورة الصناعية</a:t>
                      </a:r>
                    </a:p>
                  </a:txBody>
                  <a:tcPr anchor="ctr">
                    <a:solidFill>
                      <a:srgbClr val="FFFDF6"/>
                    </a:solidFill>
                  </a:tcPr>
                </a:tc>
                <a:tc>
                  <a:txBody>
                    <a:bodyPr/>
                    <a:lstStyle/>
                    <a:p>
                      <a:pPr rtl="1" algn="r"/>
                      <a:r>
                        <a:rPr sz="1800" b="0" lang="ar-MA">
                          <a:solidFill>
                            <a:srgbClr val="222222"/>
                          </a:solidFill>
                          <a:latin typeface="Cairo"/>
                          <a:cs typeface="Cairo"/>
                        </a:rPr>
                        <a:t>تحول وسائل الإنتاج، ونمو المصانع، وتطور النقل والمواصلات، واتساع حركة رؤوس الأموال.</a:t>
                      </a:r>
                    </a:p>
                  </a:txBody>
                  <a:tcPr anchor="ctr">
                    <a:solidFill>
                      <a:srgbClr val="FFFDF6"/>
                    </a:solidFill>
                  </a:tcPr>
                </a:tc>
              </a:tr>
              <a:tr h="457200">
                <a:tc>
                  <a:txBody>
                    <a:bodyPr/>
                    <a:lstStyle/>
                    <a:p>
                      <a:pPr rtl="1" algn="r"/>
                      <a:r>
                        <a:rPr sz="1800" b="1" lang="ar-MA">
                          <a:solidFill>
                            <a:srgbClr val="0B2242"/>
                          </a:solidFill>
                          <a:latin typeface="Cairo"/>
                          <a:cs typeface="Cairo"/>
                        </a:rPr>
                        <a:t>أواخر القرن 19م</a:t>
                      </a:r>
                    </a:p>
                  </a:txBody>
                  <a:tcPr anchor="ctr">
                    <a:solidFill>
                      <a:srgbClr val="F6EED8"/>
                    </a:solidFill>
                  </a:tcPr>
                </a:tc>
                <a:tc>
                  <a:txBody>
                    <a:bodyPr/>
                    <a:lstStyle/>
                    <a:p>
                      <a:pPr rtl="1" algn="r"/>
                      <a:r>
                        <a:rPr sz="1800" b="0" lang="ar-MA">
                          <a:solidFill>
                            <a:srgbClr val="222222"/>
                          </a:solidFill>
                          <a:latin typeface="Cairo"/>
                          <a:cs typeface="Cairo"/>
                        </a:rPr>
                        <a:t>التوسع الإمبريالي</a:t>
                      </a:r>
                    </a:p>
                  </a:txBody>
                  <a:tcPr anchor="ctr">
                    <a:solidFill>
                      <a:srgbClr val="F6EED8"/>
                    </a:solidFill>
                  </a:tcPr>
                </a:tc>
                <a:tc>
                  <a:txBody>
                    <a:bodyPr/>
                    <a:lstStyle/>
                    <a:p>
                      <a:pPr rtl="1" algn="r"/>
                      <a:r>
                        <a:rPr sz="1800" b="0" lang="ar-MA">
                          <a:solidFill>
                            <a:srgbClr val="222222"/>
                          </a:solidFill>
                          <a:latin typeface="Cairo"/>
                          <a:cs typeface="Cairo"/>
                        </a:rPr>
                        <a:t>اشتداد التنافس بين القوى الصناعية للسيطرة على المواد الأولية والأسواق ومجالات الاستثمار.</a:t>
                      </a:r>
                    </a:p>
                  </a:txBody>
                  <a:tcPr anchor="ctr">
                    <a:solidFill>
                      <a:srgbClr val="F6EED8"/>
                    </a:solidFill>
                  </a:tcPr>
                </a:tc>
              </a:tr>
            </a:tbl>
          </a:graphicData>
        </a:graphic>
      </p:graphicFrame>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a:xfrm>
            <a:off x="548640" y="1188720"/>
            <a:ext cx="7772400" cy="502920"/>
          </a:xfrm>
        </p:spPr>
        <p:txBody>
          <a:bodyPr wrap="square"/>
          <a:lstStyle/>
          <a:p>
            <a:pPr rtl="1" algn="r">
              <a:buNone/>
              <a:spcAft>
                <a:spcPts val="600"/>
              </a:spcAft>
            </a:pPr>
            <a:r>
              <a:rPr sz="2200" b="1" lang="ar-MA">
                <a:solidFill>
                  <a:srgbClr val="0B2242"/>
                </a:solidFill>
                <a:latin typeface="Cairo"/>
                <a:cs typeface="Cairo"/>
              </a:rPr>
              <a:t>1- الإطار الزمني لموضوع البرنامج (تابع)</a:t>
            </a:r>
          </a:p>
        </p:txBody>
      </p:sp>
      <p:graphicFrame>
        <p:nvGraphicFramePr>
          <p:cNvPr id="3" name="Table 2"/>
          <p:cNvGraphicFramePr>
            <a:graphicFrameLocks noGrp="1"/>
          </p:cNvGraphicFramePr>
          <p:nvPr/>
        </p:nvGraphicFramePr>
        <p:xfrm>
          <a:off x="548640" y="1737360"/>
          <a:ext cx="7772400" cy="1371600"/>
        </p:xfrm>
        <a:graphic>
          <a:graphicData uri="http://schemas.openxmlformats.org/drawingml/2006/table">
            <a:tbl>
              <a:tblPr firstRow="1" bandRow="1" rtl="1">
                <a:tableStyleId>{5C22544A-7EE6-4342-B048-85BDC9FD1C3A}</a:tableStyleId>
              </a:tblPr>
              <a:tblGrid>
                <a:gridCol w="1865376"/>
                <a:gridCol w="2020824"/>
                <a:gridCol w="3886200"/>
              </a:tblGrid>
              <a:tr h="457200">
                <a:tc>
                  <a:txBody>
                    <a:bodyPr/>
                    <a:lstStyle/>
                    <a:p>
                      <a:pPr rtl="1" algn="ctr"/>
                      <a:r>
                        <a:rPr sz="1800" b="1" lang="ar-MA">
                          <a:solidFill>
                            <a:srgbClr val="FFFFFF"/>
                          </a:solidFill>
                          <a:latin typeface="Cairo"/>
                          <a:cs typeface="Cairo"/>
                        </a:rPr>
                        <a:t>الفترة</a:t>
                      </a:r>
                    </a:p>
                  </a:txBody>
                  <a:tcPr>
                    <a:solidFill>
                      <a:srgbClr val="0B2242"/>
                    </a:solidFill>
                  </a:tcPr>
                </a:tc>
                <a:tc>
                  <a:txBody>
                    <a:bodyPr/>
                    <a:lstStyle/>
                    <a:p>
                      <a:pPr rtl="1" algn="ctr"/>
                      <a:r>
                        <a:rPr sz="1800" b="1" lang="ar-MA">
                          <a:solidFill>
                            <a:srgbClr val="FFFFFF"/>
                          </a:solidFill>
                          <a:latin typeface="Cairo"/>
                          <a:cs typeface="Cairo"/>
                        </a:rPr>
                        <a:t>الحدث أو التحول</a:t>
                      </a:r>
                    </a:p>
                  </a:txBody>
                  <a:tcPr>
                    <a:solidFill>
                      <a:srgbClr val="0B2242"/>
                    </a:solidFill>
                  </a:tcPr>
                </a:tc>
                <a:tc>
                  <a:txBody>
                    <a:bodyPr/>
                    <a:lstStyle/>
                    <a:p>
                      <a:pPr rtl="1" algn="ctr"/>
                      <a:r>
                        <a:rPr sz="1800" b="1" lang="ar-MA">
                          <a:solidFill>
                            <a:srgbClr val="FFFFFF"/>
                          </a:solidFill>
                          <a:latin typeface="Cairo"/>
                          <a:cs typeface="Cairo"/>
                        </a:rPr>
                        <a:t>الدلالة التاريخية</a:t>
                      </a:r>
                    </a:p>
                  </a:txBody>
                  <a:tcPr>
                    <a:solidFill>
                      <a:srgbClr val="0B2242"/>
                    </a:solidFill>
                  </a:tcPr>
                </a:tc>
              </a:tr>
              <a:tr h="457200">
                <a:tc>
                  <a:txBody>
                    <a:bodyPr/>
                    <a:lstStyle/>
                    <a:p>
                      <a:pPr rtl="1" algn="r"/>
                      <a:r>
                        <a:rPr sz="1800" b="1" lang="ar-MA">
                          <a:solidFill>
                            <a:srgbClr val="0B2242"/>
                          </a:solidFill>
                          <a:latin typeface="Cairo"/>
                          <a:cs typeface="Cairo"/>
                        </a:rPr>
                        <a:t>1914م - 1918م</a:t>
                      </a:r>
                    </a:p>
                  </a:txBody>
                  <a:tcPr anchor="ctr">
                    <a:solidFill>
                      <a:srgbClr val="FFFDF6"/>
                    </a:solidFill>
                  </a:tcPr>
                </a:tc>
                <a:tc>
                  <a:txBody>
                    <a:bodyPr/>
                    <a:lstStyle/>
                    <a:p>
                      <a:pPr rtl="1" algn="r"/>
                      <a:r>
                        <a:rPr sz="1800" b="0" lang="ar-MA">
                          <a:solidFill>
                            <a:srgbClr val="222222"/>
                          </a:solidFill>
                          <a:latin typeface="Cairo"/>
                          <a:cs typeface="Cairo"/>
                        </a:rPr>
                        <a:t>الحرب العالمية الأولى</a:t>
                      </a:r>
                    </a:p>
                  </a:txBody>
                  <a:tcPr anchor="ctr">
                    <a:solidFill>
                      <a:srgbClr val="FFFDF6"/>
                    </a:solidFill>
                  </a:tcPr>
                </a:tc>
                <a:tc>
                  <a:txBody>
                    <a:bodyPr/>
                    <a:lstStyle/>
                    <a:p>
                      <a:pPr rtl="1" algn="r"/>
                      <a:r>
                        <a:rPr sz="1800" b="0" lang="ar-MA">
                          <a:solidFill>
                            <a:srgbClr val="222222"/>
                          </a:solidFill>
                          <a:latin typeface="Cairo"/>
                          <a:cs typeface="Cairo"/>
                        </a:rPr>
                        <a:t>انفجار التنافس الإمبريالي وسياسة التحالفات وسباق التسلح في صراع عالمي مدمر.</a:t>
                      </a:r>
                    </a:p>
                  </a:txBody>
                  <a:tcPr anchor="ctr">
                    <a:solidFill>
                      <a:srgbClr val="FFFDF6"/>
                    </a:solidFill>
                  </a:tcPr>
                </a:tc>
              </a:tr>
              <a:tr h="457200">
                <a:tc>
                  <a:txBody>
                    <a:bodyPr/>
                    <a:lstStyle/>
                    <a:p>
                      <a:pPr rtl="1" algn="r"/>
                      <a:r>
                        <a:rPr sz="1800" b="1" lang="ar-MA">
                          <a:solidFill>
                            <a:srgbClr val="0B2242"/>
                          </a:solidFill>
                          <a:latin typeface="Cairo"/>
                          <a:cs typeface="Cairo"/>
                        </a:rPr>
                        <a:t>1929م</a:t>
                      </a:r>
                    </a:p>
                  </a:txBody>
                  <a:tcPr anchor="ctr">
                    <a:solidFill>
                      <a:srgbClr val="F6EED8"/>
                    </a:solidFill>
                  </a:tcPr>
                </a:tc>
                <a:tc>
                  <a:txBody>
                    <a:bodyPr/>
                    <a:lstStyle/>
                    <a:p>
                      <a:pPr rtl="1" algn="r"/>
                      <a:r>
                        <a:rPr sz="1800" b="0" lang="ar-MA">
                          <a:solidFill>
                            <a:srgbClr val="222222"/>
                          </a:solidFill>
                          <a:latin typeface="Cairo"/>
                          <a:cs typeface="Cairo"/>
                        </a:rPr>
                        <a:t>الأزمة الاقتصادية العالمية</a:t>
                      </a:r>
                    </a:p>
                  </a:txBody>
                  <a:tcPr anchor="ctr">
                    <a:solidFill>
                      <a:srgbClr val="F6EED8"/>
                    </a:solidFill>
                  </a:tcPr>
                </a:tc>
                <a:tc>
                  <a:txBody>
                    <a:bodyPr/>
                    <a:lstStyle/>
                    <a:p>
                      <a:pPr rtl="1" algn="r"/>
                      <a:r>
                        <a:rPr sz="1800" b="0" lang="ar-MA">
                          <a:solidFill>
                            <a:srgbClr val="222222"/>
                          </a:solidFill>
                          <a:latin typeface="Cairo"/>
                          <a:cs typeface="Cairo"/>
                        </a:rPr>
                        <a:t>انهيار مالي واقتصادي أضعف الدول الرأسمالية وعمق التوترات الاجتماعية والسياسية.</a:t>
                      </a:r>
                    </a:p>
                  </a:txBody>
                  <a:tcPr anchor="ctr">
                    <a:solidFill>
                      <a:srgbClr val="F6EED8"/>
                    </a:solidFill>
                  </a:tcPr>
                </a:tc>
              </a:tr>
            </a:tbl>
          </a:graphicData>
        </a:graphic>
      </p:graphicFrame>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a:xfrm>
            <a:off x="548640" y="1188720"/>
            <a:ext cx="7772400" cy="502920"/>
          </a:xfrm>
        </p:spPr>
        <p:txBody>
          <a:bodyPr wrap="square"/>
          <a:lstStyle/>
          <a:p>
            <a:pPr rtl="1" algn="r">
              <a:buNone/>
              <a:spcAft>
                <a:spcPts val="600"/>
              </a:spcAft>
            </a:pPr>
            <a:r>
              <a:rPr sz="2200" b="1" lang="ar-MA">
                <a:solidFill>
                  <a:srgbClr val="0B2242"/>
                </a:solidFill>
                <a:latin typeface="Cairo"/>
                <a:cs typeface="Cairo"/>
              </a:rPr>
              <a:t>1- الإطار الزمني لموضوع البرنامج (تابع)</a:t>
            </a:r>
          </a:p>
        </p:txBody>
      </p:sp>
      <p:graphicFrame>
        <p:nvGraphicFramePr>
          <p:cNvPr id="3" name="Table 2"/>
          <p:cNvGraphicFramePr>
            <a:graphicFrameLocks noGrp="1"/>
          </p:cNvGraphicFramePr>
          <p:nvPr/>
        </p:nvGraphicFramePr>
        <p:xfrm>
          <a:off x="548640" y="1737360"/>
          <a:ext cx="7772400" cy="1371600"/>
        </p:xfrm>
        <a:graphic>
          <a:graphicData uri="http://schemas.openxmlformats.org/drawingml/2006/table">
            <a:tbl>
              <a:tblPr firstRow="1" bandRow="1" rtl="1">
                <a:tableStyleId>{5C22544A-7EE6-4342-B048-85BDC9FD1C3A}</a:tableStyleId>
              </a:tblPr>
              <a:tblGrid>
                <a:gridCol w="1865376"/>
                <a:gridCol w="2020824"/>
                <a:gridCol w="3886200"/>
              </a:tblGrid>
              <a:tr h="457200">
                <a:tc>
                  <a:txBody>
                    <a:bodyPr/>
                    <a:lstStyle/>
                    <a:p>
                      <a:pPr rtl="1" algn="ctr"/>
                      <a:r>
                        <a:rPr sz="1800" b="1" lang="ar-MA">
                          <a:solidFill>
                            <a:srgbClr val="FFFFFF"/>
                          </a:solidFill>
                          <a:latin typeface="Cairo"/>
                          <a:cs typeface="Cairo"/>
                        </a:rPr>
                        <a:t>الفترة</a:t>
                      </a:r>
                    </a:p>
                  </a:txBody>
                  <a:tcPr>
                    <a:solidFill>
                      <a:srgbClr val="0B2242"/>
                    </a:solidFill>
                  </a:tcPr>
                </a:tc>
                <a:tc>
                  <a:txBody>
                    <a:bodyPr/>
                    <a:lstStyle/>
                    <a:p>
                      <a:pPr rtl="1" algn="ctr"/>
                      <a:r>
                        <a:rPr sz="1800" b="1" lang="ar-MA">
                          <a:solidFill>
                            <a:srgbClr val="FFFFFF"/>
                          </a:solidFill>
                          <a:latin typeface="Cairo"/>
                          <a:cs typeface="Cairo"/>
                        </a:rPr>
                        <a:t>الحدث أو التحول</a:t>
                      </a:r>
                    </a:p>
                  </a:txBody>
                  <a:tcPr>
                    <a:solidFill>
                      <a:srgbClr val="0B2242"/>
                    </a:solidFill>
                  </a:tcPr>
                </a:tc>
                <a:tc>
                  <a:txBody>
                    <a:bodyPr/>
                    <a:lstStyle/>
                    <a:p>
                      <a:pPr rtl="1" algn="ctr"/>
                      <a:r>
                        <a:rPr sz="1800" b="1" lang="ar-MA">
                          <a:solidFill>
                            <a:srgbClr val="FFFFFF"/>
                          </a:solidFill>
                          <a:latin typeface="Cairo"/>
                          <a:cs typeface="Cairo"/>
                        </a:rPr>
                        <a:t>الدلالة التاريخية</a:t>
                      </a:r>
                    </a:p>
                  </a:txBody>
                  <a:tcPr>
                    <a:solidFill>
                      <a:srgbClr val="0B2242"/>
                    </a:solidFill>
                  </a:tcPr>
                </a:tc>
              </a:tr>
              <a:tr h="457200">
                <a:tc>
                  <a:txBody>
                    <a:bodyPr/>
                    <a:lstStyle/>
                    <a:p>
                      <a:pPr rtl="1" algn="r"/>
                      <a:r>
                        <a:rPr sz="1800" b="1" lang="ar-MA">
                          <a:solidFill>
                            <a:srgbClr val="0B2242"/>
                          </a:solidFill>
                          <a:latin typeface="Cairo"/>
                          <a:cs typeface="Cairo"/>
                        </a:rPr>
                        <a:t>1939م - 1945م</a:t>
                      </a:r>
                    </a:p>
                  </a:txBody>
                  <a:tcPr anchor="ctr">
                    <a:solidFill>
                      <a:srgbClr val="FFFDF6"/>
                    </a:solidFill>
                  </a:tcPr>
                </a:tc>
                <a:tc>
                  <a:txBody>
                    <a:bodyPr/>
                    <a:lstStyle/>
                    <a:p>
                      <a:pPr rtl="1" algn="r"/>
                      <a:r>
                        <a:rPr sz="1800" b="0" lang="ar-MA">
                          <a:solidFill>
                            <a:srgbClr val="222222"/>
                          </a:solidFill>
                          <a:latin typeface="Cairo"/>
                          <a:cs typeface="Cairo"/>
                        </a:rPr>
                        <a:t>الحرب العالمية الثانية</a:t>
                      </a:r>
                    </a:p>
                  </a:txBody>
                  <a:tcPr anchor="ctr">
                    <a:solidFill>
                      <a:srgbClr val="FFFDF6"/>
                    </a:solidFill>
                  </a:tcPr>
                </a:tc>
                <a:tc>
                  <a:txBody>
                    <a:bodyPr/>
                    <a:lstStyle/>
                    <a:p>
                      <a:pPr rtl="1" algn="r"/>
                      <a:r>
                        <a:rPr sz="1800" b="0" lang="ar-MA">
                          <a:solidFill>
                            <a:srgbClr val="222222"/>
                          </a:solidFill>
                          <a:latin typeface="Cairo"/>
                          <a:cs typeface="Cairo"/>
                        </a:rPr>
                        <a:t>إعادة رسم موازين القوى وصعود الولايات المتحدة والاتحاد السوفياتي.</a:t>
                      </a:r>
                    </a:p>
                  </a:txBody>
                  <a:tcPr anchor="ctr">
                    <a:solidFill>
                      <a:srgbClr val="FFFDF6"/>
                    </a:solidFill>
                  </a:tcPr>
                </a:tc>
              </a:tr>
              <a:tr h="457200">
                <a:tc>
                  <a:txBody>
                    <a:bodyPr/>
                    <a:lstStyle/>
                    <a:p>
                      <a:pPr rtl="1" algn="r"/>
                      <a:r>
                        <a:rPr sz="1800" b="1" lang="ar-MA">
                          <a:solidFill>
                            <a:srgbClr val="0B2242"/>
                          </a:solidFill>
                          <a:latin typeface="Cairo"/>
                          <a:cs typeface="Cairo"/>
                        </a:rPr>
                        <a:t>1945م - 1991م</a:t>
                      </a:r>
                    </a:p>
                  </a:txBody>
                  <a:tcPr anchor="ctr">
                    <a:solidFill>
                      <a:srgbClr val="F6EED8"/>
                    </a:solidFill>
                  </a:tcPr>
                </a:tc>
                <a:tc>
                  <a:txBody>
                    <a:bodyPr/>
                    <a:lstStyle/>
                    <a:p>
                      <a:pPr rtl="1" algn="r"/>
                      <a:r>
                        <a:rPr sz="1800" b="0" lang="ar-MA">
                          <a:solidFill>
                            <a:srgbClr val="222222"/>
                          </a:solidFill>
                          <a:latin typeface="Cairo"/>
                          <a:cs typeface="Cairo"/>
                        </a:rPr>
                        <a:t>الثنائية القطبية وحركات التحرر</a:t>
                      </a:r>
                    </a:p>
                  </a:txBody>
                  <a:tcPr anchor="ctr">
                    <a:solidFill>
                      <a:srgbClr val="F6EED8"/>
                    </a:solidFill>
                  </a:tcPr>
                </a:tc>
                <a:tc>
                  <a:txBody>
                    <a:bodyPr/>
                    <a:lstStyle/>
                    <a:p>
                      <a:pPr rtl="1" algn="r"/>
                      <a:r>
                        <a:rPr sz="1800" b="0" lang="ar-MA">
                          <a:solidFill>
                            <a:srgbClr val="222222"/>
                          </a:solidFill>
                          <a:latin typeface="Cairo"/>
                          <a:cs typeface="Cairo"/>
                        </a:rPr>
                        <a:t>انقسام العالم إلى معسكرين، وتنامي نضال الشعوب من أجل الاستقلال وبناء الدولة الوطنية.</a:t>
                      </a:r>
                    </a:p>
                  </a:txBody>
                  <a:tcPr anchor="ctr">
                    <a:solidFill>
                      <a:srgbClr val="F6EED8"/>
                    </a:solidFill>
                  </a:tcPr>
                </a:tc>
              </a:tr>
            </a:tbl>
          </a:graphicData>
        </a:graphic>
      </p:graphicFrame>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ملاحظة منهجية: لا ينبغي النظر إلى هذه الأحداث باعتبارها وقائع منفصلة، بل حلقات مترابطة: التصنيع قوّى الرأسمالية، والرأسمالية غذّت الإمبريالية، والتنافس الإمبريالي مهّد للحروب والأزمات، ثم ولّد مقاومات وحركات تحرر.</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01"/>
          </p:nvPr>
        </p:nvSpPr>
        <p:spPr/>
        <p:txBody>
          <a:bodyPr wrap="square"/>
          <a:lstStyle/>
          <a:p>
            <a:pPr rtl="1" algn="r">
              <a:buNone/>
              <a:spcAft>
                <a:spcPts val="600"/>
              </a:spcAft>
            </a:pPr>
            <a:r>
              <a:rPr sz="9600" b="0" lang="ar-MA">
                <a:latin typeface="Cairo"/>
                <a:cs typeface="Cairo"/>
              </a:rPr>
              <a:t>2</a:t>
            </a:r>
          </a:p>
        </p:txBody>
      </p:sp>
      <p:sp>
        <p:nvSpPr>
          <p:cNvPr id="3" name="Title 2"/>
          <p:cNvSpPr>
            <a:spLocks noGrp="1"/>
          </p:cNvSpPr>
          <p:nvPr>
            <p:ph type="title" idx="102"/>
          </p:nvPr>
        </p:nvSpPr>
        <p:spPr/>
        <p:txBody>
          <a:bodyPr wrap="square"/>
          <a:lstStyle/>
          <a:p>
            <a:pPr rtl="1" algn="r">
              <a:buNone/>
              <a:spcAft>
                <a:spcPts val="600"/>
              </a:spcAft>
            </a:pPr>
            <a:r>
              <a:rPr sz="4000" b="0" lang="ar-MA">
                <a:latin typeface="Cairo"/>
                <a:cs typeface="Cairo"/>
              </a:rPr>
              <a:t>المحور الثاني: الإطار المكاني</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مركز يهيمن… وأطراف تتأثر</a:t>
            </a:r>
          </a:p>
        </p:txBody>
      </p:sp>
      <p:cxnSp>
        <p:nvCxnSpPr>
          <p:cNvPr id="3" name="Connector 2"/>
          <p:cNvCxnSpPr/>
          <p:nvPr/>
        </p:nvCxnSpPr>
        <p:spPr>
          <a:xfrm flipV="1">
            <a:off x="4572000" y="1531620"/>
            <a:ext cx="0" cy="1325880"/>
          </a:xfrm>
          <a:prstGeom prst="line">
            <a:avLst/>
          </a:prstGeom>
          <a:ln w="28575">
            <a:solidFill>
              <a:srgbClr val="C9A24A"/>
            </a:solidFill>
          </a:ln>
        </p:spPr>
        <p:style>
          <a:lnRef idx="2">
            <a:schemeClr val="accent1"/>
          </a:lnRef>
          <a:fillRef idx="0">
            <a:schemeClr val="accent1"/>
          </a:fillRef>
          <a:effectRef idx="1">
            <a:schemeClr val="accent1"/>
          </a:effectRef>
          <a:fontRef idx="minor">
            <a:schemeClr val="tx1"/>
          </a:fontRef>
        </p:style>
      </p:cxnSp>
      <p:cxnSp>
        <p:nvCxnSpPr>
          <p:cNvPr id="4" name="Connector 3"/>
          <p:cNvCxnSpPr/>
          <p:nvPr/>
        </p:nvCxnSpPr>
        <p:spPr>
          <a:xfrm flipH="1" flipV="1">
            <a:off x="1658685" y="2447780"/>
            <a:ext cx="2913315" cy="409720"/>
          </a:xfrm>
          <a:prstGeom prst="line">
            <a:avLst/>
          </a:prstGeom>
          <a:ln w="28575">
            <a:solidFill>
              <a:srgbClr val="C9A24A"/>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flipH="1">
            <a:off x="2771472" y="2857500"/>
            <a:ext cx="1800528" cy="1072659"/>
          </a:xfrm>
          <a:prstGeom prst="line">
            <a:avLst/>
          </a:prstGeom>
          <a:ln w="28575">
            <a:solidFill>
              <a:srgbClr val="C9A24A"/>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4572000" y="2857500"/>
            <a:ext cx="1800527" cy="1072659"/>
          </a:xfrm>
          <a:prstGeom prst="line">
            <a:avLst/>
          </a:prstGeom>
          <a:ln w="28575">
            <a:solidFill>
              <a:srgbClr val="C9A24A"/>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flipV="1">
            <a:off x="4572000" y="2447780"/>
            <a:ext cx="2913314" cy="409720"/>
          </a:xfrm>
          <a:prstGeom prst="line">
            <a:avLst/>
          </a:prstGeom>
          <a:ln w="28575">
            <a:solidFill>
              <a:srgbClr val="C9A24A"/>
            </a:solidFill>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3771900" y="2057400"/>
            <a:ext cx="1600200" cy="1600200"/>
          </a:xfrm>
          <a:prstGeom prst="ellipse">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3794760" y="2308860"/>
            <a:ext cx="1554480" cy="1097280"/>
          </a:xfrm>
          <a:prstGeom prst="rect">
            <a:avLst/>
          </a:prstGeom>
          <a:noFill/>
        </p:spPr>
        <p:txBody>
          <a:bodyPr wrap="square" lIns="45720" rIns="45720" tIns="18288" bIns="18288" anchor="ctr">
            <a:spAutoFit/>
          </a:bodyPr>
          <a:lstStyle/>
          <a:p>
            <a:pPr rtl="1" algn="ctr">
              <a:lnSpc>
                <a:spcPct val="95000"/>
              </a:lnSpc>
            </a:pPr>
            <a:r>
              <a:rPr sz="2100" b="1" lang="ar-MA">
                <a:solidFill>
                  <a:srgbClr val="FFFFFF"/>
                </a:solidFill>
                <a:latin typeface="Cairo"/>
                <a:cs typeface="Cairo"/>
              </a:rPr>
              <a:t>المراكز الصناعية</a:t>
            </a:r>
          </a:p>
        </p:txBody>
      </p:sp>
      <p:sp>
        <p:nvSpPr>
          <p:cNvPr id="10" name="Rounded Rectangle 9"/>
          <p:cNvSpPr/>
          <p:nvPr/>
        </p:nvSpPr>
        <p:spPr>
          <a:xfrm>
            <a:off x="3383280" y="1028700"/>
            <a:ext cx="2377440" cy="1005840"/>
          </a:xfrm>
          <a:prstGeom prst="roundRect">
            <a:avLst>
              <a:gd name="adj" fmla="val 30000"/>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3429000" y="1046988"/>
            <a:ext cx="2286000" cy="457200"/>
          </a:xfrm>
          <a:prstGeom prst="rect">
            <a:avLst/>
          </a:prstGeom>
          <a:noFill/>
        </p:spPr>
        <p:txBody>
          <a:bodyPr wrap="square" lIns="45720" rIns="45720" tIns="18288" bIns="18288" anchor="ctr">
            <a:spAutoFit/>
          </a:bodyPr>
          <a:lstStyle/>
          <a:p>
            <a:pPr rtl="1" algn="ctr">
              <a:lnSpc>
                <a:spcPct val="100000"/>
              </a:lnSpc>
            </a:pPr>
            <a:r>
              <a:rPr sz="2000" b="1" lang="ar-MA">
                <a:solidFill>
                  <a:srgbClr val="FFFFFF"/>
                </a:solidFill>
                <a:latin typeface="Cairo"/>
                <a:cs typeface="Cairo"/>
              </a:rPr>
              <a:t>المواد الأولية</a:t>
            </a:r>
          </a:p>
        </p:txBody>
      </p:sp>
      <p:sp>
        <p:nvSpPr>
          <p:cNvPr id="12" name="TextBox 11"/>
          <p:cNvSpPr txBox="1"/>
          <p:nvPr/>
        </p:nvSpPr>
        <p:spPr>
          <a:xfrm>
            <a:off x="3429000" y="1485900"/>
            <a:ext cx="2286000" cy="502920"/>
          </a:xfrm>
          <a:prstGeom prst="rect">
            <a:avLst/>
          </a:prstGeom>
          <a:noFill/>
        </p:spPr>
        <p:txBody>
          <a:bodyPr wrap="square" lIns="45720" rIns="45720" tIns="18288" bIns="18288" anchor="t">
            <a:spAutoFit/>
          </a:bodyPr>
          <a:lstStyle/>
          <a:p>
            <a:pPr rtl="1" algn="ctr">
              <a:lnSpc>
                <a:spcPct val="100000"/>
              </a:lnSpc>
            </a:pPr>
            <a:r>
              <a:rPr sz="1600" b="0" lang="ar-MA">
                <a:solidFill>
                  <a:srgbClr val="FFFFFF"/>
                </a:solidFill>
                <a:latin typeface="Cairo"/>
                <a:cs typeface="Cairo"/>
              </a:rPr>
              <a:t>تُجلب من المستعمرات</a:t>
            </a:r>
          </a:p>
        </p:txBody>
      </p:sp>
      <p:sp>
        <p:nvSpPr>
          <p:cNvPr id="13" name="Rounded Rectangle 12"/>
          <p:cNvSpPr/>
          <p:nvPr/>
        </p:nvSpPr>
        <p:spPr>
          <a:xfrm>
            <a:off x="469965" y="1944860"/>
            <a:ext cx="2377440" cy="1005840"/>
          </a:xfrm>
          <a:prstGeom prst="roundRect">
            <a:avLst>
              <a:gd name="adj" fmla="val 30000"/>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515685" y="1963148"/>
            <a:ext cx="2286000" cy="457200"/>
          </a:xfrm>
          <a:prstGeom prst="rect">
            <a:avLst/>
          </a:prstGeom>
          <a:noFill/>
        </p:spPr>
        <p:txBody>
          <a:bodyPr wrap="square" lIns="45720" rIns="45720" tIns="18288" bIns="18288" anchor="ctr">
            <a:spAutoFit/>
          </a:bodyPr>
          <a:lstStyle/>
          <a:p>
            <a:pPr rtl="1" algn="ctr">
              <a:lnSpc>
                <a:spcPct val="100000"/>
              </a:lnSpc>
            </a:pPr>
            <a:r>
              <a:rPr sz="2000" b="1" lang="ar-MA">
                <a:solidFill>
                  <a:srgbClr val="FFFFFF"/>
                </a:solidFill>
                <a:latin typeface="Cairo"/>
                <a:cs typeface="Cairo"/>
              </a:rPr>
              <a:t>الأسواق</a:t>
            </a:r>
          </a:p>
        </p:txBody>
      </p:sp>
      <p:sp>
        <p:nvSpPr>
          <p:cNvPr id="15" name="TextBox 14"/>
          <p:cNvSpPr txBox="1"/>
          <p:nvPr/>
        </p:nvSpPr>
        <p:spPr>
          <a:xfrm>
            <a:off x="515685" y="2402060"/>
            <a:ext cx="2286000" cy="502920"/>
          </a:xfrm>
          <a:prstGeom prst="rect">
            <a:avLst/>
          </a:prstGeom>
          <a:noFill/>
        </p:spPr>
        <p:txBody>
          <a:bodyPr wrap="square" lIns="45720" rIns="45720" tIns="18288" bIns="18288" anchor="t">
            <a:spAutoFit/>
          </a:bodyPr>
          <a:lstStyle/>
          <a:p>
            <a:pPr rtl="1" algn="ctr">
              <a:lnSpc>
                <a:spcPct val="100000"/>
              </a:lnSpc>
            </a:pPr>
            <a:r>
              <a:rPr sz="1600" b="0" lang="ar-MA">
                <a:solidFill>
                  <a:srgbClr val="FFFFFF"/>
                </a:solidFill>
                <a:latin typeface="Cairo"/>
                <a:cs typeface="Cairo"/>
              </a:rPr>
              <a:t>لتصريف فائض الإنتاج</a:t>
            </a:r>
          </a:p>
        </p:txBody>
      </p:sp>
      <p:sp>
        <p:nvSpPr>
          <p:cNvPr id="16" name="Rounded Rectangle 15"/>
          <p:cNvSpPr/>
          <p:nvPr/>
        </p:nvSpPr>
        <p:spPr>
          <a:xfrm>
            <a:off x="1582752" y="3427239"/>
            <a:ext cx="2377440" cy="1005840"/>
          </a:xfrm>
          <a:prstGeom prst="roundRect">
            <a:avLst>
              <a:gd name="adj" fmla="val 30000"/>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1628472" y="3445527"/>
            <a:ext cx="2286000" cy="457200"/>
          </a:xfrm>
          <a:prstGeom prst="rect">
            <a:avLst/>
          </a:prstGeom>
          <a:noFill/>
        </p:spPr>
        <p:txBody>
          <a:bodyPr wrap="square" lIns="45720" rIns="45720" tIns="18288" bIns="18288" anchor="ctr">
            <a:spAutoFit/>
          </a:bodyPr>
          <a:lstStyle/>
          <a:p>
            <a:pPr rtl="1" algn="ctr">
              <a:lnSpc>
                <a:spcPct val="100000"/>
              </a:lnSpc>
            </a:pPr>
            <a:r>
              <a:rPr sz="2000" b="1" lang="ar-MA">
                <a:solidFill>
                  <a:srgbClr val="FFFFFF"/>
                </a:solidFill>
                <a:latin typeface="Cairo"/>
                <a:cs typeface="Cairo"/>
              </a:rPr>
              <a:t>الرساميل</a:t>
            </a:r>
          </a:p>
        </p:txBody>
      </p:sp>
      <p:sp>
        <p:nvSpPr>
          <p:cNvPr id="18" name="TextBox 17"/>
          <p:cNvSpPr txBox="1"/>
          <p:nvPr/>
        </p:nvSpPr>
        <p:spPr>
          <a:xfrm>
            <a:off x="1628472" y="3884439"/>
            <a:ext cx="2286000" cy="502920"/>
          </a:xfrm>
          <a:prstGeom prst="rect">
            <a:avLst/>
          </a:prstGeom>
          <a:noFill/>
        </p:spPr>
        <p:txBody>
          <a:bodyPr wrap="square" lIns="45720" rIns="45720" tIns="18288" bIns="18288" anchor="t">
            <a:spAutoFit/>
          </a:bodyPr>
          <a:lstStyle/>
          <a:p>
            <a:pPr rtl="1" algn="ctr">
              <a:lnSpc>
                <a:spcPct val="100000"/>
              </a:lnSpc>
            </a:pPr>
            <a:r>
              <a:rPr sz="1600" b="0" lang="ar-MA">
                <a:solidFill>
                  <a:srgbClr val="FFFFFF"/>
                </a:solidFill>
                <a:latin typeface="Cairo"/>
                <a:cs typeface="Cairo"/>
              </a:rPr>
              <a:t>تُستثمر خارج أوروبا</a:t>
            </a:r>
          </a:p>
        </p:txBody>
      </p:sp>
      <p:sp>
        <p:nvSpPr>
          <p:cNvPr id="19" name="Rounded Rectangle 18"/>
          <p:cNvSpPr/>
          <p:nvPr/>
        </p:nvSpPr>
        <p:spPr>
          <a:xfrm>
            <a:off x="5183807" y="3427239"/>
            <a:ext cx="2377440" cy="1005840"/>
          </a:xfrm>
          <a:prstGeom prst="roundRect">
            <a:avLst>
              <a:gd name="adj" fmla="val 30000"/>
            </a:avLst>
          </a:prstGeom>
          <a:solidFill>
            <a:srgbClr val="B0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5229527" y="3445527"/>
            <a:ext cx="2286000" cy="457200"/>
          </a:xfrm>
          <a:prstGeom prst="rect">
            <a:avLst/>
          </a:prstGeom>
          <a:noFill/>
        </p:spPr>
        <p:txBody>
          <a:bodyPr wrap="square" lIns="45720" rIns="45720" tIns="18288" bIns="18288" anchor="ctr">
            <a:spAutoFit/>
          </a:bodyPr>
          <a:lstStyle/>
          <a:p>
            <a:pPr rtl="1" algn="ctr">
              <a:lnSpc>
                <a:spcPct val="100000"/>
              </a:lnSpc>
            </a:pPr>
            <a:r>
              <a:rPr sz="2000" b="1" lang="ar-MA">
                <a:solidFill>
                  <a:srgbClr val="FFFFFF"/>
                </a:solidFill>
                <a:latin typeface="Cairo"/>
                <a:cs typeface="Cairo"/>
              </a:rPr>
              <a:t>المستعمرات</a:t>
            </a:r>
          </a:p>
        </p:txBody>
      </p:sp>
      <p:sp>
        <p:nvSpPr>
          <p:cNvPr id="21" name="TextBox 20"/>
          <p:cNvSpPr txBox="1"/>
          <p:nvPr/>
        </p:nvSpPr>
        <p:spPr>
          <a:xfrm>
            <a:off x="5229527" y="3884439"/>
            <a:ext cx="2286000" cy="502920"/>
          </a:xfrm>
          <a:prstGeom prst="rect">
            <a:avLst/>
          </a:prstGeom>
          <a:noFill/>
        </p:spPr>
        <p:txBody>
          <a:bodyPr wrap="square" lIns="45720" rIns="45720" tIns="18288" bIns="18288" anchor="t">
            <a:spAutoFit/>
          </a:bodyPr>
          <a:lstStyle/>
          <a:p>
            <a:pPr rtl="1" algn="ctr">
              <a:lnSpc>
                <a:spcPct val="100000"/>
              </a:lnSpc>
            </a:pPr>
            <a:r>
              <a:rPr sz="1600" b="0" lang="ar-MA">
                <a:solidFill>
                  <a:srgbClr val="FFFFFF"/>
                </a:solidFill>
                <a:latin typeface="Cairo"/>
                <a:cs typeface="Cairo"/>
              </a:rPr>
              <a:t>استغلال وتبعية</a:t>
            </a:r>
          </a:p>
        </p:txBody>
      </p:sp>
      <p:sp>
        <p:nvSpPr>
          <p:cNvPr id="22" name="Rounded Rectangle 21"/>
          <p:cNvSpPr/>
          <p:nvPr/>
        </p:nvSpPr>
        <p:spPr>
          <a:xfrm>
            <a:off x="6296594" y="1944860"/>
            <a:ext cx="2377440" cy="1005840"/>
          </a:xfrm>
          <a:prstGeom prst="roundRect">
            <a:avLst>
              <a:gd name="adj" fmla="val 30000"/>
            </a:avLst>
          </a:prstGeom>
          <a:solidFill>
            <a:srgbClr val="4A4F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6342314" y="1963148"/>
            <a:ext cx="2286000" cy="457200"/>
          </a:xfrm>
          <a:prstGeom prst="rect">
            <a:avLst/>
          </a:prstGeom>
          <a:noFill/>
        </p:spPr>
        <p:txBody>
          <a:bodyPr wrap="square" lIns="45720" rIns="45720" tIns="18288" bIns="18288" anchor="ctr">
            <a:spAutoFit/>
          </a:bodyPr>
          <a:lstStyle/>
          <a:p>
            <a:pPr rtl="1" algn="ctr">
              <a:lnSpc>
                <a:spcPct val="100000"/>
              </a:lnSpc>
            </a:pPr>
            <a:r>
              <a:rPr sz="2000" b="1" lang="ar-MA">
                <a:solidFill>
                  <a:srgbClr val="FFFFFF"/>
                </a:solidFill>
                <a:latin typeface="Cairo"/>
                <a:cs typeface="Cairo"/>
              </a:rPr>
              <a:t>المقاومة</a:t>
            </a:r>
          </a:p>
        </p:txBody>
      </p:sp>
      <p:sp>
        <p:nvSpPr>
          <p:cNvPr id="24" name="TextBox 23"/>
          <p:cNvSpPr txBox="1"/>
          <p:nvPr/>
        </p:nvSpPr>
        <p:spPr>
          <a:xfrm>
            <a:off x="6342314" y="2402060"/>
            <a:ext cx="2286000" cy="502920"/>
          </a:xfrm>
          <a:prstGeom prst="rect">
            <a:avLst/>
          </a:prstGeom>
          <a:noFill/>
        </p:spPr>
        <p:txBody>
          <a:bodyPr wrap="square" lIns="45720" rIns="45720" tIns="18288" bIns="18288" anchor="t">
            <a:spAutoFit/>
          </a:bodyPr>
          <a:lstStyle/>
          <a:p>
            <a:pPr rtl="1" algn="ctr">
              <a:lnSpc>
                <a:spcPct val="100000"/>
              </a:lnSpc>
            </a:pPr>
            <a:r>
              <a:rPr sz="1600" b="0" lang="ar-MA">
                <a:solidFill>
                  <a:srgbClr val="FFFFFF"/>
                </a:solidFill>
                <a:latin typeface="Cairo"/>
                <a:cs typeface="Cairo"/>
              </a:rPr>
              <a:t>إصلاح وتحرر</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من يصنع التحولات؟ ومن يتأثر بها؟</a:t>
            </a:r>
          </a:p>
        </p:txBody>
      </p:sp>
      <p:sp>
        <p:nvSpPr>
          <p:cNvPr id="3" name="Rounded Rectangle 2"/>
          <p:cNvSpPr/>
          <p:nvPr/>
        </p:nvSpPr>
        <p:spPr>
          <a:xfrm>
            <a:off x="6068568" y="1097280"/>
            <a:ext cx="2663952" cy="1677923"/>
          </a:xfrm>
          <a:prstGeom prst="roundRect">
            <a:avLst>
              <a:gd name="adj" fmla="val 12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ectangle 3"/>
          <p:cNvSpPr/>
          <p:nvPr/>
        </p:nvSpPr>
        <p:spPr>
          <a:xfrm>
            <a:off x="8622792" y="1097280"/>
            <a:ext cx="109728" cy="1677923"/>
          </a:xfrm>
          <a:prstGeom prst="rect">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6205728" y="1170432"/>
            <a:ext cx="2298192" cy="475488"/>
          </a:xfrm>
          <a:prstGeom prst="rect">
            <a:avLst/>
          </a:prstGeom>
          <a:noFill/>
        </p:spPr>
        <p:txBody>
          <a:bodyPr wrap="square" lIns="45720" rIns="45720" tIns="18288" bIns="18288" anchor="t">
            <a:spAutoFit/>
          </a:bodyPr>
          <a:lstStyle/>
          <a:p>
            <a:pPr rtl="1" algn="r">
              <a:lnSpc>
                <a:spcPct val="95000"/>
              </a:lnSpc>
            </a:pPr>
            <a:r>
              <a:rPr sz="2100" b="1" lang="ar-MA">
                <a:solidFill>
                  <a:srgbClr val="1F6F78"/>
                </a:solidFill>
                <a:latin typeface="Cairo"/>
                <a:cs typeface="Cairo"/>
              </a:rPr>
              <a:t>أوروبا الغربية</a:t>
            </a:r>
          </a:p>
        </p:txBody>
      </p:sp>
      <p:sp>
        <p:nvSpPr>
          <p:cNvPr id="6" name="TextBox 5"/>
          <p:cNvSpPr txBox="1"/>
          <p:nvPr/>
        </p:nvSpPr>
        <p:spPr>
          <a:xfrm>
            <a:off x="6205728" y="1645920"/>
            <a:ext cx="2298192" cy="310896"/>
          </a:xfrm>
          <a:prstGeom prst="rect">
            <a:avLst/>
          </a:prstGeom>
          <a:noFill/>
        </p:spPr>
        <p:txBody>
          <a:bodyPr wrap="square" lIns="45720" rIns="45720" tIns="18288" bIns="18288" anchor="t">
            <a:spAutoFit/>
          </a:bodyPr>
          <a:lstStyle/>
          <a:p>
            <a:pPr rtl="1" algn="r">
              <a:lnSpc>
                <a:spcPct val="100000"/>
              </a:lnSpc>
            </a:pPr>
            <a:r>
              <a:rPr sz="1400" b="1" lang="ar-MA">
                <a:solidFill>
                  <a:srgbClr val="C9A24A"/>
                </a:solidFill>
                <a:latin typeface="Cairo"/>
                <a:cs typeface="Cairo"/>
              </a:rPr>
              <a:t>المركز</a:t>
            </a:r>
          </a:p>
        </p:txBody>
      </p:sp>
      <p:sp>
        <p:nvSpPr>
          <p:cNvPr id="7" name="TextBox 6"/>
          <p:cNvSpPr txBox="1"/>
          <p:nvPr/>
        </p:nvSpPr>
        <p:spPr>
          <a:xfrm>
            <a:off x="6205728" y="2002536"/>
            <a:ext cx="2298192" cy="726947"/>
          </a:xfrm>
          <a:prstGeom prst="rect">
            <a:avLst/>
          </a:prstGeom>
          <a:noFill/>
        </p:spPr>
        <p:txBody>
          <a:bodyPr wrap="square" lIns="45720" rIns="45720" tIns="18288" bIns="18288" anchor="t">
            <a:spAutoFit/>
          </a:bodyPr>
          <a:lstStyle/>
          <a:p>
            <a:pPr rtl="1" algn="r">
              <a:lnSpc>
                <a:spcPct val="100000"/>
              </a:lnSpc>
            </a:pPr>
            <a:r>
              <a:rPr sz="1800" b="0" lang="ar-MA">
                <a:solidFill>
                  <a:srgbClr val="26303D"/>
                </a:solidFill>
                <a:latin typeface="Cairo"/>
                <a:cs typeface="Cairo"/>
              </a:rPr>
              <a:t>مهد الثورة الصناعية ومنطلق الإمبريالية</a:t>
            </a:r>
          </a:p>
        </p:txBody>
      </p:sp>
      <p:sp>
        <p:nvSpPr>
          <p:cNvPr id="8" name="Rounded Rectangle 7"/>
          <p:cNvSpPr/>
          <p:nvPr/>
        </p:nvSpPr>
        <p:spPr>
          <a:xfrm>
            <a:off x="3240023" y="1097280"/>
            <a:ext cx="2663952" cy="1677923"/>
          </a:xfrm>
          <a:prstGeom prst="roundRect">
            <a:avLst>
              <a:gd name="adj" fmla="val 12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5794248" y="1097280"/>
            <a:ext cx="109728" cy="1677923"/>
          </a:xfrm>
          <a:prstGeom prst="rect">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3377183" y="1170432"/>
            <a:ext cx="2298192" cy="475488"/>
          </a:xfrm>
          <a:prstGeom prst="rect">
            <a:avLst/>
          </a:prstGeom>
          <a:noFill/>
        </p:spPr>
        <p:txBody>
          <a:bodyPr wrap="square" lIns="45720" rIns="45720" tIns="18288" bIns="18288" anchor="t">
            <a:spAutoFit/>
          </a:bodyPr>
          <a:lstStyle/>
          <a:p>
            <a:pPr rtl="1" algn="r">
              <a:lnSpc>
                <a:spcPct val="95000"/>
              </a:lnSpc>
            </a:pPr>
            <a:r>
              <a:rPr sz="2100" b="1" lang="ar-MA">
                <a:solidFill>
                  <a:srgbClr val="8C2F39"/>
                </a:solidFill>
                <a:latin typeface="Cairo"/>
                <a:cs typeface="Cairo"/>
              </a:rPr>
              <a:t>الولايات المتحدة</a:t>
            </a:r>
          </a:p>
        </p:txBody>
      </p:sp>
      <p:sp>
        <p:nvSpPr>
          <p:cNvPr id="11" name="TextBox 10"/>
          <p:cNvSpPr txBox="1"/>
          <p:nvPr/>
        </p:nvSpPr>
        <p:spPr>
          <a:xfrm>
            <a:off x="3377183" y="1645920"/>
            <a:ext cx="2298192" cy="310896"/>
          </a:xfrm>
          <a:prstGeom prst="rect">
            <a:avLst/>
          </a:prstGeom>
          <a:noFill/>
        </p:spPr>
        <p:txBody>
          <a:bodyPr wrap="square" lIns="45720" rIns="45720" tIns="18288" bIns="18288" anchor="t">
            <a:spAutoFit/>
          </a:bodyPr>
          <a:lstStyle/>
          <a:p>
            <a:pPr rtl="1" algn="r">
              <a:lnSpc>
                <a:spcPct val="100000"/>
              </a:lnSpc>
            </a:pPr>
            <a:r>
              <a:rPr sz="1400" b="1" lang="ar-MA">
                <a:solidFill>
                  <a:srgbClr val="C9A24A"/>
                </a:solidFill>
                <a:latin typeface="Cairo"/>
                <a:cs typeface="Cairo"/>
              </a:rPr>
              <a:t>قوة صاعدة</a:t>
            </a:r>
          </a:p>
        </p:txBody>
      </p:sp>
      <p:sp>
        <p:nvSpPr>
          <p:cNvPr id="12" name="TextBox 11"/>
          <p:cNvSpPr txBox="1"/>
          <p:nvPr/>
        </p:nvSpPr>
        <p:spPr>
          <a:xfrm>
            <a:off x="3377183" y="2002536"/>
            <a:ext cx="2298192" cy="726947"/>
          </a:xfrm>
          <a:prstGeom prst="rect">
            <a:avLst/>
          </a:prstGeom>
          <a:noFill/>
        </p:spPr>
        <p:txBody>
          <a:bodyPr wrap="square" lIns="45720" rIns="45720" tIns="18288" bIns="18288" anchor="t">
            <a:spAutoFit/>
          </a:bodyPr>
          <a:lstStyle/>
          <a:p>
            <a:pPr rtl="1" algn="r">
              <a:lnSpc>
                <a:spcPct val="100000"/>
              </a:lnSpc>
            </a:pPr>
            <a:r>
              <a:rPr sz="1800" b="0" lang="ar-MA">
                <a:solidFill>
                  <a:srgbClr val="26303D"/>
                </a:solidFill>
                <a:latin typeface="Cairo"/>
                <a:cs typeface="Cairo"/>
              </a:rPr>
              <a:t>زعيمة المعسكر الغربي بعد 1945</a:t>
            </a:r>
          </a:p>
        </p:txBody>
      </p:sp>
      <p:sp>
        <p:nvSpPr>
          <p:cNvPr id="13" name="Rounded Rectangle 12"/>
          <p:cNvSpPr/>
          <p:nvPr/>
        </p:nvSpPr>
        <p:spPr>
          <a:xfrm>
            <a:off x="411479" y="1097280"/>
            <a:ext cx="2663952" cy="1677923"/>
          </a:xfrm>
          <a:prstGeom prst="roundRect">
            <a:avLst>
              <a:gd name="adj" fmla="val 12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Rectangle 13"/>
          <p:cNvSpPr/>
          <p:nvPr/>
        </p:nvSpPr>
        <p:spPr>
          <a:xfrm>
            <a:off x="2965703" y="1097280"/>
            <a:ext cx="109728" cy="1677923"/>
          </a:xfrm>
          <a:prstGeom prst="rect">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548639" y="1170432"/>
            <a:ext cx="2298192" cy="475488"/>
          </a:xfrm>
          <a:prstGeom prst="rect">
            <a:avLst/>
          </a:prstGeom>
          <a:noFill/>
        </p:spPr>
        <p:txBody>
          <a:bodyPr wrap="square" lIns="45720" rIns="45720" tIns="18288" bIns="18288" anchor="t">
            <a:spAutoFit/>
          </a:bodyPr>
          <a:lstStyle/>
          <a:p>
            <a:pPr rtl="1" algn="r">
              <a:lnSpc>
                <a:spcPct val="95000"/>
              </a:lnSpc>
            </a:pPr>
            <a:r>
              <a:rPr sz="2100" b="1" lang="ar-MA">
                <a:solidFill>
                  <a:srgbClr val="4F7A3A"/>
                </a:solidFill>
                <a:latin typeface="Cairo"/>
                <a:cs typeface="Cairo"/>
              </a:rPr>
              <a:t>اليابان</a:t>
            </a:r>
          </a:p>
        </p:txBody>
      </p:sp>
      <p:sp>
        <p:nvSpPr>
          <p:cNvPr id="16" name="TextBox 15"/>
          <p:cNvSpPr txBox="1"/>
          <p:nvPr/>
        </p:nvSpPr>
        <p:spPr>
          <a:xfrm>
            <a:off x="548639" y="1645920"/>
            <a:ext cx="2298192" cy="310896"/>
          </a:xfrm>
          <a:prstGeom prst="rect">
            <a:avLst/>
          </a:prstGeom>
          <a:noFill/>
        </p:spPr>
        <p:txBody>
          <a:bodyPr wrap="square" lIns="45720" rIns="45720" tIns="18288" bIns="18288" anchor="t">
            <a:spAutoFit/>
          </a:bodyPr>
          <a:lstStyle/>
          <a:p>
            <a:pPr rtl="1" algn="r">
              <a:lnSpc>
                <a:spcPct val="100000"/>
              </a:lnSpc>
            </a:pPr>
            <a:r>
              <a:rPr sz="1400" b="1" lang="ar-MA">
                <a:solidFill>
                  <a:srgbClr val="C9A24A"/>
                </a:solidFill>
                <a:latin typeface="Cairo"/>
                <a:cs typeface="Cairo"/>
              </a:rPr>
              <a:t>قوة صاعدة</a:t>
            </a:r>
          </a:p>
        </p:txBody>
      </p:sp>
      <p:sp>
        <p:nvSpPr>
          <p:cNvPr id="17" name="TextBox 16"/>
          <p:cNvSpPr txBox="1"/>
          <p:nvPr/>
        </p:nvSpPr>
        <p:spPr>
          <a:xfrm>
            <a:off x="548639" y="2002536"/>
            <a:ext cx="2298192" cy="726947"/>
          </a:xfrm>
          <a:prstGeom prst="rect">
            <a:avLst/>
          </a:prstGeom>
          <a:noFill/>
        </p:spPr>
        <p:txBody>
          <a:bodyPr wrap="square" lIns="45720" rIns="45720" tIns="18288" bIns="18288" anchor="t">
            <a:spAutoFit/>
          </a:bodyPr>
          <a:lstStyle/>
          <a:p>
            <a:pPr rtl="1" algn="r">
              <a:lnSpc>
                <a:spcPct val="100000"/>
              </a:lnSpc>
            </a:pPr>
            <a:r>
              <a:rPr sz="1800" b="0" lang="ar-MA">
                <a:solidFill>
                  <a:srgbClr val="26303D"/>
                </a:solidFill>
                <a:latin typeface="Cairo"/>
                <a:cs typeface="Cairo"/>
              </a:rPr>
              <a:t>تحديث «الميجي» ثم التوسع في آسيا</a:t>
            </a:r>
          </a:p>
        </p:txBody>
      </p:sp>
      <p:sp>
        <p:nvSpPr>
          <p:cNvPr id="18" name="Rounded Rectangle 17"/>
          <p:cNvSpPr/>
          <p:nvPr/>
        </p:nvSpPr>
        <p:spPr>
          <a:xfrm>
            <a:off x="6068568" y="2939796"/>
            <a:ext cx="2663952" cy="1677923"/>
          </a:xfrm>
          <a:prstGeom prst="roundRect">
            <a:avLst>
              <a:gd name="adj" fmla="val 12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Rectangle 18"/>
          <p:cNvSpPr/>
          <p:nvPr/>
        </p:nvSpPr>
        <p:spPr>
          <a:xfrm>
            <a:off x="8622792" y="2939796"/>
            <a:ext cx="109728" cy="1677923"/>
          </a:xfrm>
          <a:prstGeom prst="rect">
            <a:avLst/>
          </a:prstGeom>
          <a:solidFill>
            <a:srgbClr val="B0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6205728" y="3012948"/>
            <a:ext cx="2298192" cy="475488"/>
          </a:xfrm>
          <a:prstGeom prst="rect">
            <a:avLst/>
          </a:prstGeom>
          <a:noFill/>
        </p:spPr>
        <p:txBody>
          <a:bodyPr wrap="square" lIns="45720" rIns="45720" tIns="18288" bIns="18288" anchor="t">
            <a:spAutoFit/>
          </a:bodyPr>
          <a:lstStyle/>
          <a:p>
            <a:pPr rtl="1" algn="r">
              <a:lnSpc>
                <a:spcPct val="95000"/>
              </a:lnSpc>
            </a:pPr>
            <a:r>
              <a:rPr sz="2100" b="1" lang="ar-MA">
                <a:solidFill>
                  <a:srgbClr val="B06A1E"/>
                </a:solidFill>
                <a:latin typeface="Cairo"/>
                <a:cs typeface="Cairo"/>
              </a:rPr>
              <a:t>إفريقيا وآسيا</a:t>
            </a:r>
          </a:p>
        </p:txBody>
      </p:sp>
      <p:sp>
        <p:nvSpPr>
          <p:cNvPr id="21" name="TextBox 20"/>
          <p:cNvSpPr txBox="1"/>
          <p:nvPr/>
        </p:nvSpPr>
        <p:spPr>
          <a:xfrm>
            <a:off x="6205728" y="3488436"/>
            <a:ext cx="2298192" cy="310896"/>
          </a:xfrm>
          <a:prstGeom prst="rect">
            <a:avLst/>
          </a:prstGeom>
          <a:noFill/>
        </p:spPr>
        <p:txBody>
          <a:bodyPr wrap="square" lIns="45720" rIns="45720" tIns="18288" bIns="18288" anchor="t">
            <a:spAutoFit/>
          </a:bodyPr>
          <a:lstStyle/>
          <a:p>
            <a:pPr rtl="1" algn="r">
              <a:lnSpc>
                <a:spcPct val="100000"/>
              </a:lnSpc>
            </a:pPr>
            <a:r>
              <a:rPr sz="1400" b="1" lang="ar-MA">
                <a:solidFill>
                  <a:srgbClr val="C9A24A"/>
                </a:solidFill>
                <a:latin typeface="Cairo"/>
                <a:cs typeface="Cairo"/>
              </a:rPr>
              <a:t>الأطراف</a:t>
            </a:r>
          </a:p>
        </p:txBody>
      </p:sp>
      <p:sp>
        <p:nvSpPr>
          <p:cNvPr id="22" name="TextBox 21"/>
          <p:cNvSpPr txBox="1"/>
          <p:nvPr/>
        </p:nvSpPr>
        <p:spPr>
          <a:xfrm>
            <a:off x="6205728" y="3845052"/>
            <a:ext cx="2298192" cy="726947"/>
          </a:xfrm>
          <a:prstGeom prst="rect">
            <a:avLst/>
          </a:prstGeom>
          <a:noFill/>
        </p:spPr>
        <p:txBody>
          <a:bodyPr wrap="square" lIns="45720" rIns="45720" tIns="18288" bIns="18288" anchor="t">
            <a:spAutoFit/>
          </a:bodyPr>
          <a:lstStyle/>
          <a:p>
            <a:pPr rtl="1" algn="r">
              <a:lnSpc>
                <a:spcPct val="100000"/>
              </a:lnSpc>
            </a:pPr>
            <a:r>
              <a:rPr sz="1800" b="0" lang="ar-MA">
                <a:solidFill>
                  <a:srgbClr val="26303D"/>
                </a:solidFill>
                <a:latin typeface="Cairo"/>
                <a:cs typeface="Cairo"/>
              </a:rPr>
              <a:t>استعمار مباشر؛ وأمريكا اللاتينية: تبعية</a:t>
            </a:r>
          </a:p>
        </p:txBody>
      </p:sp>
      <p:sp>
        <p:nvSpPr>
          <p:cNvPr id="23" name="Rounded Rectangle 22"/>
          <p:cNvSpPr/>
          <p:nvPr/>
        </p:nvSpPr>
        <p:spPr>
          <a:xfrm>
            <a:off x="3240023" y="2939796"/>
            <a:ext cx="2663952" cy="1677923"/>
          </a:xfrm>
          <a:prstGeom prst="roundRect">
            <a:avLst>
              <a:gd name="adj" fmla="val 12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Rectangle 23"/>
          <p:cNvSpPr/>
          <p:nvPr/>
        </p:nvSpPr>
        <p:spPr>
          <a:xfrm>
            <a:off x="5794248" y="2939796"/>
            <a:ext cx="109728" cy="1677923"/>
          </a:xfrm>
          <a:prstGeom prst="rect">
            <a:avLst/>
          </a:prstGeom>
          <a:solidFill>
            <a:srgbClr val="4A4F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3377183" y="3012948"/>
            <a:ext cx="2298192" cy="475488"/>
          </a:xfrm>
          <a:prstGeom prst="rect">
            <a:avLst/>
          </a:prstGeom>
          <a:noFill/>
        </p:spPr>
        <p:txBody>
          <a:bodyPr wrap="square" lIns="45720" rIns="45720" tIns="18288" bIns="18288" anchor="t">
            <a:spAutoFit/>
          </a:bodyPr>
          <a:lstStyle/>
          <a:p>
            <a:pPr rtl="1" algn="r">
              <a:lnSpc>
                <a:spcPct val="95000"/>
              </a:lnSpc>
            </a:pPr>
            <a:r>
              <a:rPr sz="2100" b="1" lang="ar-MA">
                <a:solidFill>
                  <a:srgbClr val="4A4F8C"/>
                </a:solidFill>
                <a:latin typeface="Cairo"/>
                <a:cs typeface="Cairo"/>
              </a:rPr>
              <a:t>المشرق العربي</a:t>
            </a:r>
          </a:p>
        </p:txBody>
      </p:sp>
      <p:sp>
        <p:nvSpPr>
          <p:cNvPr id="26" name="TextBox 25"/>
          <p:cNvSpPr txBox="1"/>
          <p:nvPr/>
        </p:nvSpPr>
        <p:spPr>
          <a:xfrm>
            <a:off x="3377183" y="3488436"/>
            <a:ext cx="2298192" cy="310896"/>
          </a:xfrm>
          <a:prstGeom prst="rect">
            <a:avLst/>
          </a:prstGeom>
          <a:noFill/>
        </p:spPr>
        <p:txBody>
          <a:bodyPr wrap="square" lIns="45720" rIns="45720" tIns="18288" bIns="18288" anchor="t">
            <a:spAutoFit/>
          </a:bodyPr>
          <a:lstStyle/>
          <a:p>
            <a:pPr rtl="1" algn="r">
              <a:lnSpc>
                <a:spcPct val="100000"/>
              </a:lnSpc>
            </a:pPr>
            <a:r>
              <a:rPr sz="1400" b="1" lang="ar-MA">
                <a:solidFill>
                  <a:srgbClr val="C9A24A"/>
                </a:solidFill>
                <a:latin typeface="Cairo"/>
                <a:cs typeface="Cairo"/>
              </a:rPr>
              <a:t>نهضة ومقاومة</a:t>
            </a:r>
          </a:p>
        </p:txBody>
      </p:sp>
      <p:sp>
        <p:nvSpPr>
          <p:cNvPr id="27" name="TextBox 26"/>
          <p:cNvSpPr txBox="1"/>
          <p:nvPr/>
        </p:nvSpPr>
        <p:spPr>
          <a:xfrm>
            <a:off x="3377183" y="3845052"/>
            <a:ext cx="2298192" cy="726947"/>
          </a:xfrm>
          <a:prstGeom prst="rect">
            <a:avLst/>
          </a:prstGeom>
          <a:noFill/>
        </p:spPr>
        <p:txBody>
          <a:bodyPr wrap="square" lIns="45720" rIns="45720" tIns="18288" bIns="18288" anchor="t">
            <a:spAutoFit/>
          </a:bodyPr>
          <a:lstStyle/>
          <a:p>
            <a:pPr rtl="1" algn="r">
              <a:lnSpc>
                <a:spcPct val="100000"/>
              </a:lnSpc>
            </a:pPr>
            <a:r>
              <a:rPr sz="1800" b="0" lang="ar-MA">
                <a:solidFill>
                  <a:srgbClr val="26303D"/>
                </a:solidFill>
                <a:latin typeface="Cairo"/>
                <a:cs typeface="Cairo"/>
              </a:rPr>
              <a:t>يقظة فكرية ثم نضال من أجل التحرر</a:t>
            </a:r>
          </a:p>
        </p:txBody>
      </p:sp>
      <p:sp>
        <p:nvSpPr>
          <p:cNvPr id="28" name="Rounded Rectangle 27"/>
          <p:cNvSpPr/>
          <p:nvPr/>
        </p:nvSpPr>
        <p:spPr>
          <a:xfrm>
            <a:off x="411479" y="2939796"/>
            <a:ext cx="2663952" cy="1677923"/>
          </a:xfrm>
          <a:prstGeom prst="roundRect">
            <a:avLst>
              <a:gd name="adj" fmla="val 12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Rectangle 28"/>
          <p:cNvSpPr/>
          <p:nvPr/>
        </p:nvSpPr>
        <p:spPr>
          <a:xfrm>
            <a:off x="2965703" y="2939796"/>
            <a:ext cx="109728" cy="1677923"/>
          </a:xfrm>
          <a:prstGeom prst="rect">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TextBox 29"/>
          <p:cNvSpPr txBox="1"/>
          <p:nvPr/>
        </p:nvSpPr>
        <p:spPr>
          <a:xfrm>
            <a:off x="548639" y="3012948"/>
            <a:ext cx="2298192" cy="475488"/>
          </a:xfrm>
          <a:prstGeom prst="rect">
            <a:avLst/>
          </a:prstGeom>
          <a:noFill/>
        </p:spPr>
        <p:txBody>
          <a:bodyPr wrap="square" lIns="45720" rIns="45720" tIns="18288" bIns="18288" anchor="t">
            <a:spAutoFit/>
          </a:bodyPr>
          <a:lstStyle/>
          <a:p>
            <a:pPr rtl="1" algn="r">
              <a:lnSpc>
                <a:spcPct val="95000"/>
              </a:lnSpc>
            </a:pPr>
            <a:r>
              <a:rPr sz="2100" b="1" lang="ar-MA">
                <a:solidFill>
                  <a:srgbClr val="0B2242"/>
                </a:solidFill>
                <a:latin typeface="Cairo"/>
                <a:cs typeface="Cairo"/>
              </a:rPr>
              <a:t>المغرب</a:t>
            </a:r>
          </a:p>
        </p:txBody>
      </p:sp>
      <p:sp>
        <p:nvSpPr>
          <p:cNvPr id="31" name="TextBox 30"/>
          <p:cNvSpPr txBox="1"/>
          <p:nvPr/>
        </p:nvSpPr>
        <p:spPr>
          <a:xfrm>
            <a:off x="548639" y="3488436"/>
            <a:ext cx="2298192" cy="310896"/>
          </a:xfrm>
          <a:prstGeom prst="rect">
            <a:avLst/>
          </a:prstGeom>
          <a:noFill/>
        </p:spPr>
        <p:txBody>
          <a:bodyPr wrap="square" lIns="45720" rIns="45720" tIns="18288" bIns="18288" anchor="t">
            <a:spAutoFit/>
          </a:bodyPr>
          <a:lstStyle/>
          <a:p>
            <a:pPr rtl="1" algn="r">
              <a:lnSpc>
                <a:spcPct val="100000"/>
              </a:lnSpc>
            </a:pPr>
            <a:r>
              <a:rPr sz="1400" b="1" lang="ar-MA">
                <a:solidFill>
                  <a:srgbClr val="C9A24A"/>
                </a:solidFill>
                <a:latin typeface="Cairo"/>
                <a:cs typeface="Cairo"/>
              </a:rPr>
              <a:t>إصلاح ومقاومة</a:t>
            </a:r>
          </a:p>
        </p:txBody>
      </p:sp>
      <p:sp>
        <p:nvSpPr>
          <p:cNvPr id="32" name="TextBox 31"/>
          <p:cNvSpPr txBox="1"/>
          <p:nvPr/>
        </p:nvSpPr>
        <p:spPr>
          <a:xfrm>
            <a:off x="548639" y="3845052"/>
            <a:ext cx="2298192" cy="726947"/>
          </a:xfrm>
          <a:prstGeom prst="rect">
            <a:avLst/>
          </a:prstGeom>
          <a:noFill/>
        </p:spPr>
        <p:txBody>
          <a:bodyPr wrap="square" lIns="45720" rIns="45720" tIns="18288" bIns="18288" anchor="t">
            <a:spAutoFit/>
          </a:bodyPr>
          <a:lstStyle/>
          <a:p>
            <a:pPr rtl="1" algn="r">
              <a:lnSpc>
                <a:spcPct val="100000"/>
              </a:lnSpc>
            </a:pPr>
            <a:r>
              <a:rPr sz="1800" b="0" lang="ar-MA">
                <a:solidFill>
                  <a:srgbClr val="26303D"/>
                </a:solidFill>
                <a:latin typeface="Cairo"/>
                <a:cs typeface="Cairo"/>
              </a:rPr>
              <a:t>حماية 1912 ← استقلال 1956</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الإطار المكاني: مسرح الأحداث العالمي</a:t>
            </a:r>
          </a:p>
        </p:txBody>
      </p:sp>
      <p:sp>
        <p:nvSpPr>
          <p:cNvPr id="3" name="Rounded Rectangle 2"/>
          <p:cNvSpPr/>
          <p:nvPr/>
        </p:nvSpPr>
        <p:spPr>
          <a:xfrm>
            <a:off x="1732026" y="1042415"/>
            <a:ext cx="5679947" cy="3218687"/>
          </a:xfrm>
          <a:prstGeom prst="roundRect">
            <a:avLst>
              <a:gd name="adj" fmla="val 3000"/>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taqdim-04.jpg"/>
          <p:cNvPicPr>
            <a:picLocks noChangeAspect="1"/>
          </p:cNvPicPr>
          <p:nvPr/>
        </p:nvPicPr>
        <p:blipFill>
          <a:blip r:embed="rId2"/>
          <a:stretch>
            <a:fillRect/>
          </a:stretch>
        </p:blipFill>
        <p:spPr>
          <a:xfrm>
            <a:off x="1786890" y="1097280"/>
            <a:ext cx="5570219" cy="3108959"/>
          </a:xfrm>
          <a:prstGeom prst="rect">
            <a:avLst/>
          </a:prstGeom>
        </p:spPr>
      </p:pic>
      <p:sp>
        <p:nvSpPr>
          <p:cNvPr id="5" name="TextBox 4"/>
          <p:cNvSpPr txBox="1"/>
          <p:nvPr/>
        </p:nvSpPr>
        <p:spPr>
          <a:xfrm>
            <a:off x="411480" y="4297679"/>
            <a:ext cx="8321040" cy="365760"/>
          </a:xfrm>
          <a:prstGeom prst="rect">
            <a:avLst/>
          </a:prstGeom>
          <a:noFill/>
        </p:spPr>
        <p:txBody>
          <a:bodyPr wrap="square" lIns="45720" rIns="45720" tIns="18288" bIns="18288" anchor="ctr">
            <a:spAutoFit/>
          </a:bodyPr>
          <a:lstStyle/>
          <a:p>
            <a:pPr rtl="1" algn="ctr">
              <a:lnSpc>
                <a:spcPct val="100000"/>
              </a:lnSpc>
            </a:pPr>
            <a:r>
              <a:rPr sz="1600" b="0" lang="ar-MA">
                <a:solidFill>
                  <a:srgbClr val="5B6675"/>
                </a:solidFill>
                <a:latin typeface="Cairo"/>
                <a:cs typeface="Cairo"/>
              </a:rPr>
              <a:t>من بطاقات الأستاذ المصوّرة</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دينامية القوة: مصفوفة المركز والأطراف</a:t>
            </a:r>
          </a:p>
        </p:txBody>
      </p:sp>
      <p:sp>
        <p:nvSpPr>
          <p:cNvPr id="3" name="Rounded Rectangle 2"/>
          <p:cNvSpPr/>
          <p:nvPr/>
        </p:nvSpPr>
        <p:spPr>
          <a:xfrm>
            <a:off x="1732026" y="1042415"/>
            <a:ext cx="5679947" cy="3218687"/>
          </a:xfrm>
          <a:prstGeom prst="roundRect">
            <a:avLst>
              <a:gd name="adj" fmla="val 3000"/>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taqdim-07.jpg"/>
          <p:cNvPicPr>
            <a:picLocks noChangeAspect="1"/>
          </p:cNvPicPr>
          <p:nvPr/>
        </p:nvPicPr>
        <p:blipFill>
          <a:blip r:embed="rId2"/>
          <a:stretch>
            <a:fillRect/>
          </a:stretch>
        </p:blipFill>
        <p:spPr>
          <a:xfrm>
            <a:off x="1786890" y="1097280"/>
            <a:ext cx="5570219" cy="3108959"/>
          </a:xfrm>
          <a:prstGeom prst="rect">
            <a:avLst/>
          </a:prstGeom>
        </p:spPr>
      </p:pic>
      <p:sp>
        <p:nvSpPr>
          <p:cNvPr id="5" name="TextBox 4"/>
          <p:cNvSpPr txBox="1"/>
          <p:nvPr/>
        </p:nvSpPr>
        <p:spPr>
          <a:xfrm>
            <a:off x="411480" y="4297679"/>
            <a:ext cx="8321040" cy="365760"/>
          </a:xfrm>
          <a:prstGeom prst="rect">
            <a:avLst/>
          </a:prstGeom>
          <a:noFill/>
        </p:spPr>
        <p:txBody>
          <a:bodyPr wrap="square" lIns="45720" rIns="45720" tIns="18288" bIns="18288" anchor="ctr">
            <a:spAutoFit/>
          </a:bodyPr>
          <a:lstStyle/>
          <a:p>
            <a:pPr rtl="1" algn="ctr">
              <a:lnSpc>
                <a:spcPct val="100000"/>
              </a:lnSpc>
            </a:pPr>
            <a:r>
              <a:rPr sz="1600" b="0" lang="ar-MA">
                <a:solidFill>
                  <a:srgbClr val="5B6675"/>
                </a:solidFill>
                <a:latin typeface="Cairo"/>
                <a:cs typeface="Cairo"/>
              </a:rPr>
              <a:t>من بطاقات الأستاذ المصوّرة</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1" lang="ar-MA">
                <a:solidFill>
                  <a:srgbClr val="0B2242"/>
                </a:solidFill>
                <a:latin typeface="Cairo"/>
                <a:cs typeface="Cairo"/>
              </a:rPr>
              <a:t>2- الإطار المكاني لموضوع البرنامج</a:t>
            </a:r>
          </a:p>
          <a:p>
            <a:pPr rtl="1" algn="r">
              <a:buNone/>
              <a:spcAft>
                <a:spcPts val="600"/>
              </a:spcAft>
            </a:pPr>
            <a:r>
              <a:rPr sz="2600" b="0" lang="ar-MA">
                <a:latin typeface="Cairo"/>
                <a:cs typeface="Cairo"/>
              </a:rPr>
              <a:t>• أوروبا الغربية: المركز الأول للثورة الصناعية والرأسمالية، ومنها انطلقت الحركة الإمبريالية واندلعت الحربان العالميتان.</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400" b="0" lang="ar-MA">
                <a:latin typeface="Cairo"/>
                <a:cs typeface="Cairo"/>
              </a:rPr>
              <a:t>• الولايات المتحدة الأمريكية: تطورت إلى قوة رأسمالية كبرى، وأسهمت في انتصار الحلفاء، ثم أصبحت زعيمة المعسكر الغربي بعد الحرب العالمية الثانية.</a:t>
            </a:r>
          </a:p>
          <a:p>
            <a:pPr rtl="1" algn="r">
              <a:buNone/>
              <a:spcAft>
                <a:spcPts val="600"/>
              </a:spcAft>
            </a:pPr>
            <a:r>
              <a:rPr sz="2400" b="0" lang="ar-MA">
                <a:latin typeface="Cairo"/>
                <a:cs typeface="Cairo"/>
              </a:rPr>
              <a:t>• اليابان: نجحت في التحديث والإصلاح، وتحولت إلى قوة صناعية وتوسعية ساهمت في أحداث الحرب العالمية الثانية.</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 إفريقيا وآسيا وأمريكا اللاتينية: خضعت مناطق واسعة من إفريقيا وآسيا للاستعمار المباشر، بينما عانت بلدان أمريكا اللاتينية من أشكال التبعية الاقتصادية والسياسية.</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 المشرق العربي: عرف يقظة فكرية ونهضة إصلاحية، ثم واجه الهيمنة الاستعمارية وسعى إلى التحرر وبناء الدولة الوطنية.</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 المغرب: واجه الضغوط الاستعمارية بمحاولات إصلاح، ثم فرضت عليه الحماية، قبل أن يخوض المقاومة المسلحة والعمل الوطني وينال الاستقلال سنة 1956م، ويواصل استكمال وحدته الترابية.</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01"/>
          </p:nvPr>
        </p:nvSpPr>
        <p:spPr/>
        <p:txBody>
          <a:bodyPr wrap="square"/>
          <a:lstStyle/>
          <a:p>
            <a:pPr rtl="1" algn="r">
              <a:buNone/>
              <a:spcAft>
                <a:spcPts val="600"/>
              </a:spcAft>
            </a:pPr>
            <a:r>
              <a:rPr sz="9600" b="0" lang="ar-MA">
                <a:latin typeface="Cairo"/>
                <a:cs typeface="Cairo"/>
              </a:rPr>
              <a:t>3</a:t>
            </a:r>
          </a:p>
        </p:txBody>
      </p:sp>
      <p:sp>
        <p:nvSpPr>
          <p:cNvPr id="3" name="Title 2"/>
          <p:cNvSpPr>
            <a:spLocks noGrp="1"/>
          </p:cNvSpPr>
          <p:nvPr>
            <p:ph type="title" idx="102"/>
          </p:nvPr>
        </p:nvSpPr>
        <p:spPr/>
        <p:txBody>
          <a:bodyPr wrap="square"/>
          <a:lstStyle/>
          <a:p>
            <a:pPr rtl="1" algn="r">
              <a:buNone/>
              <a:spcAft>
                <a:spcPts val="600"/>
              </a:spcAft>
            </a:pPr>
            <a:r>
              <a:rPr sz="4000" b="0" lang="ar-MA">
                <a:latin typeface="Cairo"/>
                <a:cs typeface="Cairo"/>
              </a:rPr>
              <a:t>المحور الثالث: طبيعة التحولات</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أربع خصائص للتحولات</a:t>
            </a:r>
          </a:p>
        </p:txBody>
      </p:sp>
      <p:sp>
        <p:nvSpPr>
          <p:cNvPr id="3" name="Rounded Rectangle 2"/>
          <p:cNvSpPr/>
          <p:nvPr/>
        </p:nvSpPr>
        <p:spPr>
          <a:xfrm>
            <a:off x="4663440" y="1097280"/>
            <a:ext cx="4069080" cy="1668779"/>
          </a:xfrm>
          <a:prstGeom prst="roundRect">
            <a:avLst>
              <a:gd name="adj" fmla="val 12000"/>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Oval 3"/>
          <p:cNvSpPr/>
          <p:nvPr/>
        </p:nvSpPr>
        <p:spPr>
          <a:xfrm>
            <a:off x="8069580" y="1257300"/>
            <a:ext cx="502920" cy="5029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1F6F78"/>
                </a:solidFill>
                <a:latin typeface="Cairo"/>
                <a:cs typeface="Cairo"/>
              </a:rPr>
              <a:t>1</a:t>
            </a:r>
          </a:p>
        </p:txBody>
      </p:sp>
      <p:sp>
        <p:nvSpPr>
          <p:cNvPr id="5" name="TextBox 4"/>
          <p:cNvSpPr txBox="1"/>
          <p:nvPr/>
        </p:nvSpPr>
        <p:spPr>
          <a:xfrm>
            <a:off x="4846320" y="1234439"/>
            <a:ext cx="3246120" cy="594360"/>
          </a:xfrm>
          <a:prstGeom prst="rect">
            <a:avLst/>
          </a:prstGeom>
          <a:noFill/>
        </p:spPr>
        <p:txBody>
          <a:bodyPr wrap="square" lIns="45720" rIns="45720" tIns="18288" bIns="18288" anchor="t">
            <a:spAutoFit/>
          </a:bodyPr>
          <a:lstStyle/>
          <a:p>
            <a:pPr rtl="1" algn="r">
              <a:lnSpc>
                <a:spcPct val="100000"/>
              </a:lnSpc>
            </a:pPr>
            <a:r>
              <a:rPr sz="3000" b="1" lang="ar-MA">
                <a:solidFill>
                  <a:srgbClr val="FFFFFF"/>
                </a:solidFill>
                <a:latin typeface="Cairo"/>
                <a:cs typeface="Cairo"/>
              </a:rPr>
              <a:t>شمولية</a:t>
            </a:r>
          </a:p>
        </p:txBody>
      </p:sp>
      <p:sp>
        <p:nvSpPr>
          <p:cNvPr id="6" name="TextBox 5"/>
          <p:cNvSpPr txBox="1"/>
          <p:nvPr/>
        </p:nvSpPr>
        <p:spPr>
          <a:xfrm>
            <a:off x="4846320" y="1920240"/>
            <a:ext cx="3703320" cy="754379"/>
          </a:xfrm>
          <a:prstGeom prst="rect">
            <a:avLst/>
          </a:prstGeom>
          <a:noFill/>
        </p:spPr>
        <p:txBody>
          <a:bodyPr wrap="square" lIns="45720" rIns="45720" tIns="18288" bIns="18288" anchor="t">
            <a:spAutoFit/>
          </a:bodyPr>
          <a:lstStyle/>
          <a:p>
            <a:pPr rtl="1" algn="r">
              <a:lnSpc>
                <a:spcPct val="100000"/>
              </a:lnSpc>
            </a:pPr>
            <a:r>
              <a:rPr sz="2200" b="0" lang="ar-MA">
                <a:solidFill>
                  <a:srgbClr val="FFFFFF"/>
                </a:solidFill>
                <a:latin typeface="Cairo"/>
                <a:cs typeface="Cairo"/>
              </a:rPr>
              <a:t>الاقتصاد والمجتمع والسياسة والفكر</a:t>
            </a:r>
          </a:p>
        </p:txBody>
      </p:sp>
      <p:sp>
        <p:nvSpPr>
          <p:cNvPr id="7" name="Rounded Rectangle 6"/>
          <p:cNvSpPr/>
          <p:nvPr/>
        </p:nvSpPr>
        <p:spPr>
          <a:xfrm>
            <a:off x="411479" y="1097280"/>
            <a:ext cx="4069080" cy="1668779"/>
          </a:xfrm>
          <a:prstGeom prst="roundRect">
            <a:avLst>
              <a:gd name="adj" fmla="val 12000"/>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3817619" y="1257300"/>
            <a:ext cx="502920" cy="5029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8C2F39"/>
                </a:solidFill>
                <a:latin typeface="Cairo"/>
                <a:cs typeface="Cairo"/>
              </a:rPr>
              <a:t>2</a:t>
            </a:r>
          </a:p>
        </p:txBody>
      </p:sp>
      <p:sp>
        <p:nvSpPr>
          <p:cNvPr id="9" name="TextBox 8"/>
          <p:cNvSpPr txBox="1"/>
          <p:nvPr/>
        </p:nvSpPr>
        <p:spPr>
          <a:xfrm>
            <a:off x="594359" y="1234439"/>
            <a:ext cx="3246120" cy="594360"/>
          </a:xfrm>
          <a:prstGeom prst="rect">
            <a:avLst/>
          </a:prstGeom>
          <a:noFill/>
        </p:spPr>
        <p:txBody>
          <a:bodyPr wrap="square" lIns="45720" rIns="45720" tIns="18288" bIns="18288" anchor="t">
            <a:spAutoFit/>
          </a:bodyPr>
          <a:lstStyle/>
          <a:p>
            <a:pPr rtl="1" algn="r">
              <a:lnSpc>
                <a:spcPct val="100000"/>
              </a:lnSpc>
            </a:pPr>
            <a:r>
              <a:rPr sz="3000" b="1" lang="ar-MA">
                <a:solidFill>
                  <a:srgbClr val="FFFFFF"/>
                </a:solidFill>
                <a:latin typeface="Cairo"/>
                <a:cs typeface="Cairo"/>
              </a:rPr>
              <a:t>مترابطة</a:t>
            </a:r>
          </a:p>
        </p:txBody>
      </p:sp>
      <p:sp>
        <p:nvSpPr>
          <p:cNvPr id="10" name="TextBox 9"/>
          <p:cNvSpPr txBox="1"/>
          <p:nvPr/>
        </p:nvSpPr>
        <p:spPr>
          <a:xfrm>
            <a:off x="594359" y="1920240"/>
            <a:ext cx="3703320" cy="754379"/>
          </a:xfrm>
          <a:prstGeom prst="rect">
            <a:avLst/>
          </a:prstGeom>
          <a:noFill/>
        </p:spPr>
        <p:txBody>
          <a:bodyPr wrap="square" lIns="45720" rIns="45720" tIns="18288" bIns="18288" anchor="t">
            <a:spAutoFit/>
          </a:bodyPr>
          <a:lstStyle/>
          <a:p>
            <a:pPr rtl="1" algn="r">
              <a:lnSpc>
                <a:spcPct val="100000"/>
              </a:lnSpc>
            </a:pPr>
            <a:r>
              <a:rPr sz="2200" b="0" lang="ar-MA">
                <a:solidFill>
                  <a:srgbClr val="FFFFFF"/>
                </a:solidFill>
                <a:latin typeface="Cairo"/>
                <a:cs typeface="Cairo"/>
              </a:rPr>
              <a:t>كل تحول يقود إلى الذي بعده</a:t>
            </a:r>
          </a:p>
        </p:txBody>
      </p:sp>
      <p:sp>
        <p:nvSpPr>
          <p:cNvPr id="11" name="Rounded Rectangle 10"/>
          <p:cNvSpPr/>
          <p:nvPr/>
        </p:nvSpPr>
        <p:spPr>
          <a:xfrm>
            <a:off x="4663440" y="2948939"/>
            <a:ext cx="4069080" cy="1668779"/>
          </a:xfrm>
          <a:prstGeom prst="roundRect">
            <a:avLst>
              <a:gd name="adj" fmla="val 12000"/>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8069580" y="3108960"/>
            <a:ext cx="502920" cy="5029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4F7A3A"/>
                </a:solidFill>
                <a:latin typeface="Cairo"/>
                <a:cs typeface="Cairo"/>
              </a:rPr>
              <a:t>3</a:t>
            </a:r>
          </a:p>
        </p:txBody>
      </p:sp>
      <p:sp>
        <p:nvSpPr>
          <p:cNvPr id="13" name="TextBox 12"/>
          <p:cNvSpPr txBox="1"/>
          <p:nvPr/>
        </p:nvSpPr>
        <p:spPr>
          <a:xfrm>
            <a:off x="4846320" y="3086099"/>
            <a:ext cx="3246120" cy="594360"/>
          </a:xfrm>
          <a:prstGeom prst="rect">
            <a:avLst/>
          </a:prstGeom>
          <a:noFill/>
        </p:spPr>
        <p:txBody>
          <a:bodyPr wrap="square" lIns="45720" rIns="45720" tIns="18288" bIns="18288" anchor="t">
            <a:spAutoFit/>
          </a:bodyPr>
          <a:lstStyle/>
          <a:p>
            <a:pPr rtl="1" algn="r">
              <a:lnSpc>
                <a:spcPct val="100000"/>
              </a:lnSpc>
            </a:pPr>
            <a:r>
              <a:rPr sz="2400" b="1" lang="ar-MA">
                <a:solidFill>
                  <a:srgbClr val="FFFFFF"/>
                </a:solidFill>
                <a:latin typeface="Cairo"/>
                <a:cs typeface="Cairo"/>
              </a:rPr>
              <a:t>غير متكافئة</a:t>
            </a:r>
          </a:p>
        </p:txBody>
      </p:sp>
      <p:sp>
        <p:nvSpPr>
          <p:cNvPr id="14" name="TextBox 13"/>
          <p:cNvSpPr txBox="1"/>
          <p:nvPr/>
        </p:nvSpPr>
        <p:spPr>
          <a:xfrm>
            <a:off x="4846320" y="3771900"/>
            <a:ext cx="3703320" cy="754379"/>
          </a:xfrm>
          <a:prstGeom prst="rect">
            <a:avLst/>
          </a:prstGeom>
          <a:noFill/>
        </p:spPr>
        <p:txBody>
          <a:bodyPr wrap="square" lIns="45720" rIns="45720" tIns="18288" bIns="18288" anchor="t">
            <a:spAutoFit/>
          </a:bodyPr>
          <a:lstStyle/>
          <a:p>
            <a:pPr rtl="1" algn="r">
              <a:lnSpc>
                <a:spcPct val="100000"/>
              </a:lnSpc>
            </a:pPr>
            <a:r>
              <a:rPr sz="2200" b="0" lang="ar-MA">
                <a:solidFill>
                  <a:srgbClr val="FFFFFF"/>
                </a:solidFill>
                <a:latin typeface="Cairo"/>
                <a:cs typeface="Cairo"/>
              </a:rPr>
              <a:t>تقدّم المراكز مقابل استغلال الأطراف</a:t>
            </a:r>
          </a:p>
        </p:txBody>
      </p:sp>
      <p:sp>
        <p:nvSpPr>
          <p:cNvPr id="15" name="Rounded Rectangle 14"/>
          <p:cNvSpPr/>
          <p:nvPr/>
        </p:nvSpPr>
        <p:spPr>
          <a:xfrm>
            <a:off x="411479" y="2948939"/>
            <a:ext cx="4069080" cy="1668779"/>
          </a:xfrm>
          <a:prstGeom prst="roundRect">
            <a:avLst>
              <a:gd name="adj" fmla="val 12000"/>
            </a:avLst>
          </a:prstGeom>
          <a:solidFill>
            <a:srgbClr val="B0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Oval 15"/>
          <p:cNvSpPr/>
          <p:nvPr/>
        </p:nvSpPr>
        <p:spPr>
          <a:xfrm>
            <a:off x="3817619" y="3108960"/>
            <a:ext cx="502920" cy="5029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B06A1E"/>
                </a:solidFill>
                <a:latin typeface="Cairo"/>
                <a:cs typeface="Cairo"/>
              </a:rPr>
              <a:t>4</a:t>
            </a:r>
          </a:p>
        </p:txBody>
      </p:sp>
      <p:sp>
        <p:nvSpPr>
          <p:cNvPr id="17" name="TextBox 16"/>
          <p:cNvSpPr txBox="1"/>
          <p:nvPr/>
        </p:nvSpPr>
        <p:spPr>
          <a:xfrm>
            <a:off x="594359" y="3086099"/>
            <a:ext cx="3246120" cy="594360"/>
          </a:xfrm>
          <a:prstGeom prst="rect">
            <a:avLst/>
          </a:prstGeom>
          <a:noFill/>
        </p:spPr>
        <p:txBody>
          <a:bodyPr wrap="square" lIns="45720" rIns="45720" tIns="18288" bIns="18288" anchor="t">
            <a:spAutoFit/>
          </a:bodyPr>
          <a:lstStyle/>
          <a:p>
            <a:pPr rtl="1" algn="r">
              <a:lnSpc>
                <a:spcPct val="100000"/>
              </a:lnSpc>
            </a:pPr>
            <a:r>
              <a:rPr sz="3000" b="1" lang="ar-MA">
                <a:solidFill>
                  <a:srgbClr val="FFFFFF"/>
                </a:solidFill>
                <a:latin typeface="Cairo"/>
                <a:cs typeface="Cairo"/>
              </a:rPr>
              <a:t>صراعية</a:t>
            </a:r>
          </a:p>
        </p:txBody>
      </p:sp>
      <p:sp>
        <p:nvSpPr>
          <p:cNvPr id="18" name="TextBox 17"/>
          <p:cNvSpPr txBox="1"/>
          <p:nvPr/>
        </p:nvSpPr>
        <p:spPr>
          <a:xfrm>
            <a:off x="594359" y="3771900"/>
            <a:ext cx="3703320" cy="754379"/>
          </a:xfrm>
          <a:prstGeom prst="rect">
            <a:avLst/>
          </a:prstGeom>
          <a:noFill/>
        </p:spPr>
        <p:txBody>
          <a:bodyPr wrap="square" lIns="45720" rIns="45720" tIns="18288" bIns="18288" anchor="t">
            <a:spAutoFit/>
          </a:bodyPr>
          <a:lstStyle/>
          <a:p>
            <a:pPr rtl="1" algn="r">
              <a:lnSpc>
                <a:spcPct val="100000"/>
              </a:lnSpc>
            </a:pPr>
            <a:r>
              <a:rPr sz="2200" b="0" lang="ar-MA">
                <a:solidFill>
                  <a:srgbClr val="FFFFFF"/>
                </a:solidFill>
                <a:latin typeface="Cairo"/>
                <a:cs typeface="Cairo"/>
              </a:rPr>
              <a:t>حروب وأزمات… ومقاومات وتحرر</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طبيعة التحولات</a:t>
            </a:r>
          </a:p>
        </p:txBody>
      </p:sp>
      <p:sp>
        <p:nvSpPr>
          <p:cNvPr id="3" name="Rounded Rectangle 2"/>
          <p:cNvSpPr/>
          <p:nvPr/>
        </p:nvSpPr>
        <p:spPr>
          <a:xfrm>
            <a:off x="1732026" y="1042415"/>
            <a:ext cx="5679947" cy="3218687"/>
          </a:xfrm>
          <a:prstGeom prst="roundRect">
            <a:avLst>
              <a:gd name="adj" fmla="val 3000"/>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taqdim-05.jpg"/>
          <p:cNvPicPr>
            <a:picLocks noChangeAspect="1"/>
          </p:cNvPicPr>
          <p:nvPr/>
        </p:nvPicPr>
        <p:blipFill>
          <a:blip r:embed="rId2"/>
          <a:stretch>
            <a:fillRect/>
          </a:stretch>
        </p:blipFill>
        <p:spPr>
          <a:xfrm>
            <a:off x="1786890" y="1097280"/>
            <a:ext cx="5570219" cy="3108959"/>
          </a:xfrm>
          <a:prstGeom prst="rect">
            <a:avLst/>
          </a:prstGeom>
        </p:spPr>
      </p:pic>
      <p:sp>
        <p:nvSpPr>
          <p:cNvPr id="5" name="TextBox 4"/>
          <p:cNvSpPr txBox="1"/>
          <p:nvPr/>
        </p:nvSpPr>
        <p:spPr>
          <a:xfrm>
            <a:off x="411480" y="4297679"/>
            <a:ext cx="8321040" cy="365760"/>
          </a:xfrm>
          <a:prstGeom prst="rect">
            <a:avLst/>
          </a:prstGeom>
          <a:noFill/>
        </p:spPr>
        <p:txBody>
          <a:bodyPr wrap="square" lIns="45720" rIns="45720" tIns="18288" bIns="18288" anchor="ctr">
            <a:spAutoFit/>
          </a:bodyPr>
          <a:lstStyle/>
          <a:p>
            <a:pPr rtl="1" algn="ctr">
              <a:lnSpc>
                <a:spcPct val="100000"/>
              </a:lnSpc>
            </a:pPr>
            <a:r>
              <a:rPr sz="1600" b="0" lang="ar-MA">
                <a:solidFill>
                  <a:srgbClr val="5B6675"/>
                </a:solidFill>
                <a:latin typeface="Cairo"/>
                <a:cs typeface="Cairo"/>
              </a:rPr>
              <a:t>من بطاقات الأستاذ المصوّرة</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المنطق السببي: كيف تسلسلت التحولات؟</a:t>
            </a:r>
          </a:p>
        </p:txBody>
      </p:sp>
      <p:sp>
        <p:nvSpPr>
          <p:cNvPr id="3" name="Rounded Rectangle 2"/>
          <p:cNvSpPr/>
          <p:nvPr/>
        </p:nvSpPr>
        <p:spPr>
          <a:xfrm>
            <a:off x="6149340" y="1325880"/>
            <a:ext cx="2148840" cy="960120"/>
          </a:xfrm>
          <a:prstGeom prst="roundRect">
            <a:avLst>
              <a:gd name="adj" fmla="val 12000"/>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204203" y="1325880"/>
            <a:ext cx="2039112" cy="960120"/>
          </a:xfrm>
          <a:prstGeom prst="rect">
            <a:avLst/>
          </a:prstGeom>
          <a:noFill/>
        </p:spPr>
        <p:txBody>
          <a:bodyPr wrap="square" lIns="45720" rIns="45720" tIns="18288" bIns="18288" anchor="ctr">
            <a:spAutoFit/>
          </a:bodyPr>
          <a:lstStyle/>
          <a:p>
            <a:pPr rtl="1" algn="ctr">
              <a:lnSpc>
                <a:spcPct val="95000"/>
              </a:lnSpc>
            </a:pPr>
            <a:r>
              <a:rPr sz="2000" b="1" lang="ar-MA">
                <a:solidFill>
                  <a:srgbClr val="FFFFFF"/>
                </a:solidFill>
                <a:latin typeface="Cairo"/>
                <a:cs typeface="Cairo"/>
              </a:rPr>
              <a:t>الثورة الصناعية</a:t>
            </a:r>
          </a:p>
        </p:txBody>
      </p:sp>
      <p:sp>
        <p:nvSpPr>
          <p:cNvPr id="5" name="Left Arrow 4"/>
          <p:cNvSpPr/>
          <p:nvPr/>
        </p:nvSpPr>
        <p:spPr>
          <a:xfrm>
            <a:off x="5692140" y="1623060"/>
            <a:ext cx="411480" cy="365760"/>
          </a:xfrm>
          <a:prstGeom prst="leftArrow">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ounded Rectangle 5"/>
          <p:cNvSpPr/>
          <p:nvPr/>
        </p:nvSpPr>
        <p:spPr>
          <a:xfrm>
            <a:off x="3497579" y="1325880"/>
            <a:ext cx="2148840" cy="960120"/>
          </a:xfrm>
          <a:prstGeom prst="roundRect">
            <a:avLst>
              <a:gd name="adj" fmla="val 12000"/>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3552443" y="1325880"/>
            <a:ext cx="2039112" cy="960120"/>
          </a:xfrm>
          <a:prstGeom prst="rect">
            <a:avLst/>
          </a:prstGeom>
          <a:noFill/>
        </p:spPr>
        <p:txBody>
          <a:bodyPr wrap="square" lIns="45720" rIns="45720" tIns="18288" bIns="18288" anchor="ctr">
            <a:spAutoFit/>
          </a:bodyPr>
          <a:lstStyle/>
          <a:p>
            <a:pPr rtl="1" algn="ctr">
              <a:lnSpc>
                <a:spcPct val="95000"/>
              </a:lnSpc>
            </a:pPr>
            <a:r>
              <a:rPr sz="2000" b="1" lang="ar-MA">
                <a:solidFill>
                  <a:srgbClr val="FFFFFF"/>
                </a:solidFill>
                <a:latin typeface="Cairo"/>
                <a:cs typeface="Cairo"/>
              </a:rPr>
              <a:t>تراكم الرساميل وفائض الإنتاج</a:t>
            </a:r>
          </a:p>
        </p:txBody>
      </p:sp>
      <p:sp>
        <p:nvSpPr>
          <p:cNvPr id="8" name="Left Arrow 7"/>
          <p:cNvSpPr/>
          <p:nvPr/>
        </p:nvSpPr>
        <p:spPr>
          <a:xfrm>
            <a:off x="3040379" y="1623060"/>
            <a:ext cx="411480" cy="365760"/>
          </a:xfrm>
          <a:prstGeom prst="leftArrow">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ounded Rectangle 8"/>
          <p:cNvSpPr/>
          <p:nvPr/>
        </p:nvSpPr>
        <p:spPr>
          <a:xfrm>
            <a:off x="845819" y="1325880"/>
            <a:ext cx="2148840" cy="960120"/>
          </a:xfrm>
          <a:prstGeom prst="roundRect">
            <a:avLst>
              <a:gd name="adj" fmla="val 12000"/>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900683" y="1325880"/>
            <a:ext cx="2039112" cy="960120"/>
          </a:xfrm>
          <a:prstGeom prst="rect">
            <a:avLst/>
          </a:prstGeom>
          <a:noFill/>
        </p:spPr>
        <p:txBody>
          <a:bodyPr wrap="square" lIns="45720" rIns="45720" tIns="18288" bIns="18288" anchor="ctr">
            <a:spAutoFit/>
          </a:bodyPr>
          <a:lstStyle/>
          <a:p>
            <a:pPr rtl="1" algn="ctr">
              <a:lnSpc>
                <a:spcPct val="95000"/>
              </a:lnSpc>
            </a:pPr>
            <a:r>
              <a:rPr sz="2000" b="1" lang="ar-MA">
                <a:solidFill>
                  <a:srgbClr val="FFFFFF"/>
                </a:solidFill>
                <a:latin typeface="Cairo"/>
                <a:cs typeface="Cairo"/>
              </a:rPr>
              <a:t>البحث عن الأسواق والمواد الأولية</a:t>
            </a:r>
          </a:p>
        </p:txBody>
      </p:sp>
      <p:sp>
        <p:nvSpPr>
          <p:cNvPr id="11" name="Down Arrow 10"/>
          <p:cNvSpPr/>
          <p:nvPr/>
        </p:nvSpPr>
        <p:spPr>
          <a:xfrm>
            <a:off x="1737359" y="2377440"/>
            <a:ext cx="365760" cy="502920"/>
          </a:xfrm>
          <a:prstGeom prst="downArrow">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ounded Rectangle 11"/>
          <p:cNvSpPr/>
          <p:nvPr/>
        </p:nvSpPr>
        <p:spPr>
          <a:xfrm>
            <a:off x="845819" y="2971800"/>
            <a:ext cx="2148840" cy="960120"/>
          </a:xfrm>
          <a:prstGeom prst="roundRect">
            <a:avLst>
              <a:gd name="adj" fmla="val 12000"/>
            </a:avLst>
          </a:prstGeom>
          <a:solidFill>
            <a:srgbClr val="B0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900683" y="2971800"/>
            <a:ext cx="2039112" cy="960120"/>
          </a:xfrm>
          <a:prstGeom prst="rect">
            <a:avLst/>
          </a:prstGeom>
          <a:noFill/>
        </p:spPr>
        <p:txBody>
          <a:bodyPr wrap="square" lIns="45720" rIns="45720" tIns="18288" bIns="18288" anchor="ctr">
            <a:spAutoFit/>
          </a:bodyPr>
          <a:lstStyle/>
          <a:p>
            <a:pPr rtl="1" algn="ctr">
              <a:lnSpc>
                <a:spcPct val="95000"/>
              </a:lnSpc>
            </a:pPr>
            <a:r>
              <a:rPr sz="2000" b="1" lang="ar-MA">
                <a:solidFill>
                  <a:srgbClr val="FFFFFF"/>
                </a:solidFill>
                <a:latin typeface="Cairo"/>
                <a:cs typeface="Cairo"/>
              </a:rPr>
              <a:t>التنافس الإمبريالي</a:t>
            </a:r>
          </a:p>
        </p:txBody>
      </p:sp>
      <p:sp>
        <p:nvSpPr>
          <p:cNvPr id="14" name="Left Arrow 13"/>
          <p:cNvSpPr/>
          <p:nvPr/>
        </p:nvSpPr>
        <p:spPr>
          <a:xfrm rot="10800000">
            <a:off x="3040379" y="3268979"/>
            <a:ext cx="411480" cy="365760"/>
          </a:xfrm>
          <a:prstGeom prst="leftArrow">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ounded Rectangle 14"/>
          <p:cNvSpPr/>
          <p:nvPr/>
        </p:nvSpPr>
        <p:spPr>
          <a:xfrm>
            <a:off x="3497579" y="2971800"/>
            <a:ext cx="2148840" cy="960120"/>
          </a:xfrm>
          <a:prstGeom prst="roundRect">
            <a:avLst>
              <a:gd name="adj" fmla="val 12000"/>
            </a:avLst>
          </a:prstGeom>
          <a:solidFill>
            <a:srgbClr val="4A4F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3552443" y="2971800"/>
            <a:ext cx="2039112" cy="960120"/>
          </a:xfrm>
          <a:prstGeom prst="rect">
            <a:avLst/>
          </a:prstGeom>
          <a:noFill/>
        </p:spPr>
        <p:txBody>
          <a:bodyPr wrap="square" lIns="45720" rIns="45720" tIns="18288" bIns="18288" anchor="ctr">
            <a:spAutoFit/>
          </a:bodyPr>
          <a:lstStyle/>
          <a:p>
            <a:pPr rtl="1" algn="ctr">
              <a:lnSpc>
                <a:spcPct val="95000"/>
              </a:lnSpc>
            </a:pPr>
            <a:r>
              <a:rPr sz="2000" b="1" lang="ar-MA">
                <a:solidFill>
                  <a:srgbClr val="FFFFFF"/>
                </a:solidFill>
                <a:latin typeface="Cairo"/>
                <a:cs typeface="Cairo"/>
              </a:rPr>
              <a:t>الحروب والأزمات</a:t>
            </a:r>
          </a:p>
        </p:txBody>
      </p:sp>
      <p:sp>
        <p:nvSpPr>
          <p:cNvPr id="17" name="Left Arrow 16"/>
          <p:cNvSpPr/>
          <p:nvPr/>
        </p:nvSpPr>
        <p:spPr>
          <a:xfrm rot="10800000">
            <a:off x="5692139" y="3268979"/>
            <a:ext cx="411480" cy="365760"/>
          </a:xfrm>
          <a:prstGeom prst="leftArrow">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ounded Rectangle 17"/>
          <p:cNvSpPr/>
          <p:nvPr/>
        </p:nvSpPr>
        <p:spPr>
          <a:xfrm>
            <a:off x="6149340" y="2971800"/>
            <a:ext cx="2148840" cy="960120"/>
          </a:xfrm>
          <a:prstGeom prst="roundRect">
            <a:avLst>
              <a:gd name="adj" fmla="val 12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6204203" y="2971800"/>
            <a:ext cx="2039112" cy="960120"/>
          </a:xfrm>
          <a:prstGeom prst="rect">
            <a:avLst/>
          </a:prstGeom>
          <a:noFill/>
        </p:spPr>
        <p:txBody>
          <a:bodyPr wrap="square" lIns="45720" rIns="45720" tIns="18288" bIns="18288" anchor="ctr">
            <a:spAutoFit/>
          </a:bodyPr>
          <a:lstStyle/>
          <a:p>
            <a:pPr rtl="1" algn="ctr">
              <a:lnSpc>
                <a:spcPct val="95000"/>
              </a:lnSpc>
            </a:pPr>
            <a:r>
              <a:rPr sz="2000" b="1" lang="ar-MA">
                <a:solidFill>
                  <a:srgbClr val="FFFFFF"/>
                </a:solidFill>
                <a:latin typeface="Cairo"/>
                <a:cs typeface="Cairo"/>
              </a:rPr>
              <a:t>حركات التحرر والاستقلال</a:t>
            </a:r>
          </a:p>
        </p:txBody>
      </p:sp>
      <p:sp>
        <p:nvSpPr>
          <p:cNvPr id="20" name="Rounded Rectangle 19"/>
          <p:cNvSpPr/>
          <p:nvPr/>
        </p:nvSpPr>
        <p:spPr>
          <a:xfrm>
            <a:off x="411480" y="4050791"/>
            <a:ext cx="8321040" cy="566928"/>
          </a:xfrm>
          <a:prstGeom prst="roundRect">
            <a:avLst>
              <a:gd name="adj" fmla="val 30000"/>
            </a:avLst>
          </a:prstGeom>
          <a:solidFill>
            <a:srgbClr val="F3E6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594360" y="4050791"/>
            <a:ext cx="7955280" cy="566928"/>
          </a:xfrm>
          <a:prstGeom prst="rect">
            <a:avLst/>
          </a:prstGeom>
          <a:noFill/>
        </p:spPr>
        <p:txBody>
          <a:bodyPr wrap="square" lIns="45720" rIns="45720" tIns="18288" bIns="18288" anchor="ctr">
            <a:spAutoFit/>
          </a:bodyPr>
          <a:lstStyle/>
          <a:p>
            <a:pPr rtl="1" algn="ctr">
              <a:lnSpc>
                <a:spcPct val="100000"/>
              </a:lnSpc>
            </a:pPr>
            <a:r>
              <a:rPr sz="1800" b="1" lang="ar-MA">
                <a:solidFill>
                  <a:srgbClr val="0B2242"/>
                </a:solidFill>
                <a:latin typeface="Cairo"/>
                <a:cs typeface="Cairo"/>
              </a:rPr>
              <a:t>الاقتصاد هو المحرك الخفي للسياسة والحروب</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المحرك الأساسي</a:t>
            </a:r>
          </a:p>
        </p:txBody>
      </p:sp>
      <p:sp>
        <p:nvSpPr>
          <p:cNvPr id="3" name="Rounded Rectangle 2"/>
          <p:cNvSpPr/>
          <p:nvPr/>
        </p:nvSpPr>
        <p:spPr>
          <a:xfrm>
            <a:off x="1732026" y="1042415"/>
            <a:ext cx="5679947" cy="3218687"/>
          </a:xfrm>
          <a:prstGeom prst="roundRect">
            <a:avLst>
              <a:gd name="adj" fmla="val 3000"/>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taqdim-06.jpg"/>
          <p:cNvPicPr>
            <a:picLocks noChangeAspect="1"/>
          </p:cNvPicPr>
          <p:nvPr/>
        </p:nvPicPr>
        <p:blipFill>
          <a:blip r:embed="rId2"/>
          <a:stretch>
            <a:fillRect/>
          </a:stretch>
        </p:blipFill>
        <p:spPr>
          <a:xfrm>
            <a:off x="1786890" y="1097280"/>
            <a:ext cx="5570219" cy="3108959"/>
          </a:xfrm>
          <a:prstGeom prst="rect">
            <a:avLst/>
          </a:prstGeom>
        </p:spPr>
      </p:pic>
      <p:sp>
        <p:nvSpPr>
          <p:cNvPr id="5" name="TextBox 4"/>
          <p:cNvSpPr txBox="1"/>
          <p:nvPr/>
        </p:nvSpPr>
        <p:spPr>
          <a:xfrm>
            <a:off x="411480" y="4297679"/>
            <a:ext cx="8321040" cy="365760"/>
          </a:xfrm>
          <a:prstGeom prst="rect">
            <a:avLst/>
          </a:prstGeom>
          <a:noFill/>
        </p:spPr>
        <p:txBody>
          <a:bodyPr wrap="square" lIns="45720" rIns="45720" tIns="18288" bIns="18288" anchor="ctr">
            <a:spAutoFit/>
          </a:bodyPr>
          <a:lstStyle/>
          <a:p>
            <a:pPr rtl="1" algn="ctr">
              <a:lnSpc>
                <a:spcPct val="100000"/>
              </a:lnSpc>
            </a:pPr>
            <a:r>
              <a:rPr sz="1600" b="0" lang="ar-MA">
                <a:solidFill>
                  <a:srgbClr val="5B6675"/>
                </a:solidFill>
                <a:latin typeface="Cairo"/>
                <a:cs typeface="Cairo"/>
              </a:rPr>
              <a:t>من بطاقات الأستاذ المصوّرة</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مثال تطبيقي: المغرب داخل السلسلة</a:t>
            </a:r>
          </a:p>
        </p:txBody>
      </p:sp>
      <p:sp>
        <p:nvSpPr>
          <p:cNvPr id="3" name="Rectangle 2"/>
          <p:cNvSpPr/>
          <p:nvPr/>
        </p:nvSpPr>
        <p:spPr>
          <a:xfrm>
            <a:off x="502920" y="2482596"/>
            <a:ext cx="8138160" cy="64008"/>
          </a:xfrm>
          <a:prstGeom prst="rect">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ounded Rectangle 3"/>
          <p:cNvSpPr/>
          <p:nvPr/>
        </p:nvSpPr>
        <p:spPr>
          <a:xfrm>
            <a:off x="7391400" y="1234440"/>
            <a:ext cx="1295400" cy="731520"/>
          </a:xfrm>
          <a:prstGeom prst="roundRect">
            <a:avLst>
              <a:gd name="adj" fmla="val 35000"/>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7391400" y="1234440"/>
            <a:ext cx="1295400" cy="731520"/>
          </a:xfrm>
          <a:prstGeom prst="rect">
            <a:avLst/>
          </a:prstGeom>
          <a:noFill/>
        </p:spPr>
        <p:txBody>
          <a:bodyPr wrap="square" lIns="45720" rIns="45720" tIns="18288" bIns="18288" anchor="ctr">
            <a:spAutoFit/>
          </a:bodyPr>
          <a:lstStyle/>
          <a:p>
            <a:pPr rtl="1" algn="ctr">
              <a:lnSpc>
                <a:spcPct val="100000"/>
              </a:lnSpc>
            </a:pPr>
            <a:r>
              <a:rPr sz="2100" b="1" lang="ar-MA">
                <a:solidFill>
                  <a:srgbClr val="FFFFFF"/>
                </a:solidFill>
                <a:latin typeface="Cairo"/>
                <a:cs typeface="Cairo"/>
              </a:rPr>
              <a:t>ق19م</a:t>
            </a:r>
          </a:p>
        </p:txBody>
      </p:sp>
      <p:sp>
        <p:nvSpPr>
          <p:cNvPr id="6" name="Rectangle 5"/>
          <p:cNvSpPr/>
          <p:nvPr/>
        </p:nvSpPr>
        <p:spPr>
          <a:xfrm>
            <a:off x="8025384" y="1965960"/>
            <a:ext cx="27432" cy="548640"/>
          </a:xfrm>
          <a:prstGeom prst="rect">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Oval 6"/>
          <p:cNvSpPr/>
          <p:nvPr/>
        </p:nvSpPr>
        <p:spPr>
          <a:xfrm>
            <a:off x="7901940" y="2377440"/>
            <a:ext cx="274320" cy="2743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7947660" y="2423160"/>
            <a:ext cx="182880" cy="182880"/>
          </a:xfrm>
          <a:prstGeom prst="ellipse">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7363968" y="2743200"/>
            <a:ext cx="1350264" cy="868680"/>
          </a:xfrm>
          <a:prstGeom prst="rect">
            <a:avLst/>
          </a:prstGeom>
          <a:noFill/>
        </p:spPr>
        <p:txBody>
          <a:bodyPr wrap="square" lIns="45720" rIns="45720" tIns="18288" bIns="18288" anchor="t">
            <a:spAutoFit/>
          </a:bodyPr>
          <a:lstStyle/>
          <a:p>
            <a:pPr rtl="1" algn="ctr">
              <a:lnSpc>
                <a:spcPct val="100000"/>
              </a:lnSpc>
            </a:pPr>
            <a:r>
              <a:rPr sz="1900" b="1" lang="ar-MA">
                <a:solidFill>
                  <a:srgbClr val="0B2242"/>
                </a:solidFill>
                <a:latin typeface="Cairo"/>
                <a:cs typeface="Cairo"/>
              </a:rPr>
              <a:t>ضغوط وإصلاح</a:t>
            </a:r>
          </a:p>
        </p:txBody>
      </p:sp>
      <p:sp>
        <p:nvSpPr>
          <p:cNvPr id="10" name="TextBox 9"/>
          <p:cNvSpPr txBox="1"/>
          <p:nvPr/>
        </p:nvSpPr>
        <p:spPr>
          <a:xfrm>
            <a:off x="7363968" y="3703320"/>
            <a:ext cx="1350264" cy="914400"/>
          </a:xfrm>
          <a:prstGeom prst="rect">
            <a:avLst/>
          </a:prstGeom>
          <a:noFill/>
        </p:spPr>
        <p:txBody>
          <a:bodyPr wrap="square" lIns="45720" rIns="45720" tIns="18288" bIns="18288" anchor="t">
            <a:spAutoFit/>
          </a:bodyPr>
          <a:lstStyle/>
          <a:p>
            <a:pPr rtl="1" algn="ctr">
              <a:lnSpc>
                <a:spcPct val="100000"/>
              </a:lnSpc>
            </a:pPr>
            <a:r>
              <a:rPr sz="1700" b="0" lang="ar-MA">
                <a:solidFill>
                  <a:srgbClr val="5B6675"/>
                </a:solidFill>
                <a:latin typeface="Cairo"/>
                <a:cs typeface="Cairo"/>
              </a:rPr>
              <a:t>إيسلي، تطوان، المعاهدات</a:t>
            </a:r>
          </a:p>
        </p:txBody>
      </p:sp>
      <p:sp>
        <p:nvSpPr>
          <p:cNvPr id="11" name="Rounded Rectangle 10"/>
          <p:cNvSpPr/>
          <p:nvPr/>
        </p:nvSpPr>
        <p:spPr>
          <a:xfrm>
            <a:off x="6004560" y="1234440"/>
            <a:ext cx="1295400" cy="731520"/>
          </a:xfrm>
          <a:prstGeom prst="roundRect">
            <a:avLst>
              <a:gd name="adj" fmla="val 35000"/>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6004560" y="1234440"/>
            <a:ext cx="1295400" cy="731520"/>
          </a:xfrm>
          <a:prstGeom prst="rect">
            <a:avLst/>
          </a:prstGeom>
          <a:noFill/>
        </p:spPr>
        <p:txBody>
          <a:bodyPr wrap="square" lIns="45720" rIns="45720" tIns="18288" bIns="18288" anchor="ctr">
            <a:spAutoFit/>
          </a:bodyPr>
          <a:lstStyle/>
          <a:p>
            <a:pPr rtl="1" algn="ctr">
              <a:lnSpc>
                <a:spcPct val="100000"/>
              </a:lnSpc>
            </a:pPr>
            <a:r>
              <a:rPr sz="2100" b="1" lang="ar-MA">
                <a:solidFill>
                  <a:srgbClr val="FFFFFF"/>
                </a:solidFill>
                <a:latin typeface="Cairo"/>
                <a:cs typeface="Cairo"/>
              </a:rPr>
              <a:t>1912</a:t>
            </a:r>
          </a:p>
        </p:txBody>
      </p:sp>
      <p:sp>
        <p:nvSpPr>
          <p:cNvPr id="13" name="Rectangle 12"/>
          <p:cNvSpPr/>
          <p:nvPr/>
        </p:nvSpPr>
        <p:spPr>
          <a:xfrm>
            <a:off x="6638544" y="1965960"/>
            <a:ext cx="27432" cy="548640"/>
          </a:xfrm>
          <a:prstGeom prst="rect">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Oval 13"/>
          <p:cNvSpPr/>
          <p:nvPr/>
        </p:nvSpPr>
        <p:spPr>
          <a:xfrm>
            <a:off x="6515100" y="2377440"/>
            <a:ext cx="274320" cy="2743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6560820" y="2423160"/>
            <a:ext cx="182880" cy="182880"/>
          </a:xfrm>
          <a:prstGeom prst="ellipse">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5977128" y="2743200"/>
            <a:ext cx="1350264" cy="868680"/>
          </a:xfrm>
          <a:prstGeom prst="rect">
            <a:avLst/>
          </a:prstGeom>
          <a:noFill/>
        </p:spPr>
        <p:txBody>
          <a:bodyPr wrap="square" lIns="45720" rIns="45720" tIns="18288" bIns="18288" anchor="t">
            <a:spAutoFit/>
          </a:bodyPr>
          <a:lstStyle/>
          <a:p>
            <a:pPr rtl="1" algn="ctr">
              <a:lnSpc>
                <a:spcPct val="100000"/>
              </a:lnSpc>
            </a:pPr>
            <a:r>
              <a:rPr sz="1900" b="1" lang="ar-MA">
                <a:solidFill>
                  <a:srgbClr val="0B2242"/>
                </a:solidFill>
                <a:latin typeface="Cairo"/>
                <a:cs typeface="Cairo"/>
              </a:rPr>
              <a:t>فرض الحماية</a:t>
            </a:r>
          </a:p>
        </p:txBody>
      </p:sp>
      <p:sp>
        <p:nvSpPr>
          <p:cNvPr id="17" name="TextBox 16"/>
          <p:cNvSpPr txBox="1"/>
          <p:nvPr/>
        </p:nvSpPr>
        <p:spPr>
          <a:xfrm>
            <a:off x="5977128" y="3703320"/>
            <a:ext cx="1350264" cy="914400"/>
          </a:xfrm>
          <a:prstGeom prst="rect">
            <a:avLst/>
          </a:prstGeom>
          <a:noFill/>
        </p:spPr>
        <p:txBody>
          <a:bodyPr wrap="square" lIns="45720" rIns="45720" tIns="18288" bIns="18288" anchor="t">
            <a:spAutoFit/>
          </a:bodyPr>
          <a:lstStyle/>
          <a:p>
            <a:pPr rtl="1" algn="ctr">
              <a:lnSpc>
                <a:spcPct val="100000"/>
              </a:lnSpc>
            </a:pPr>
            <a:r>
              <a:rPr sz="1700" b="0" lang="ar-MA">
                <a:solidFill>
                  <a:srgbClr val="5B6675"/>
                </a:solidFill>
                <a:latin typeface="Cairo"/>
                <a:cs typeface="Cairo"/>
              </a:rPr>
              <a:t>معاهدة فاس</a:t>
            </a:r>
          </a:p>
        </p:txBody>
      </p:sp>
      <p:sp>
        <p:nvSpPr>
          <p:cNvPr id="18" name="Rounded Rectangle 17"/>
          <p:cNvSpPr/>
          <p:nvPr/>
        </p:nvSpPr>
        <p:spPr>
          <a:xfrm>
            <a:off x="4617720" y="1234440"/>
            <a:ext cx="1295400" cy="731520"/>
          </a:xfrm>
          <a:prstGeom prst="roundRect">
            <a:avLst>
              <a:gd name="adj" fmla="val 35000"/>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4617720" y="1234440"/>
            <a:ext cx="1295400" cy="731520"/>
          </a:xfrm>
          <a:prstGeom prst="rect">
            <a:avLst/>
          </a:prstGeom>
          <a:noFill/>
        </p:spPr>
        <p:txBody>
          <a:bodyPr wrap="square" lIns="45720" rIns="45720" tIns="18288" bIns="18288" anchor="ctr">
            <a:spAutoFit/>
          </a:bodyPr>
          <a:lstStyle/>
          <a:p>
            <a:pPr rtl="1" algn="ctr">
              <a:lnSpc>
                <a:spcPct val="100000"/>
              </a:lnSpc>
            </a:pPr>
            <a:r>
              <a:rPr sz="2100" b="1" lang="ar-MA">
                <a:solidFill>
                  <a:srgbClr val="FFFFFF"/>
                </a:solidFill>
                <a:latin typeface="Cairo"/>
                <a:cs typeface="Cairo"/>
              </a:rPr>
              <a:t>1912–1934</a:t>
            </a:r>
          </a:p>
        </p:txBody>
      </p:sp>
      <p:sp>
        <p:nvSpPr>
          <p:cNvPr id="20" name="Rectangle 19"/>
          <p:cNvSpPr/>
          <p:nvPr/>
        </p:nvSpPr>
        <p:spPr>
          <a:xfrm>
            <a:off x="5251704" y="1965960"/>
            <a:ext cx="27432" cy="548640"/>
          </a:xfrm>
          <a:prstGeom prst="rect">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Oval 20"/>
          <p:cNvSpPr/>
          <p:nvPr/>
        </p:nvSpPr>
        <p:spPr>
          <a:xfrm>
            <a:off x="5128260" y="2377440"/>
            <a:ext cx="274320" cy="2743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Oval 21"/>
          <p:cNvSpPr/>
          <p:nvPr/>
        </p:nvSpPr>
        <p:spPr>
          <a:xfrm>
            <a:off x="5173980" y="2423160"/>
            <a:ext cx="182880" cy="182880"/>
          </a:xfrm>
          <a:prstGeom prst="ellipse">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4590288" y="2743200"/>
            <a:ext cx="1350264" cy="868680"/>
          </a:xfrm>
          <a:prstGeom prst="rect">
            <a:avLst/>
          </a:prstGeom>
          <a:noFill/>
        </p:spPr>
        <p:txBody>
          <a:bodyPr wrap="square" lIns="45720" rIns="45720" tIns="18288" bIns="18288" anchor="t">
            <a:spAutoFit/>
          </a:bodyPr>
          <a:lstStyle/>
          <a:p>
            <a:pPr rtl="1" algn="ctr">
              <a:lnSpc>
                <a:spcPct val="100000"/>
              </a:lnSpc>
            </a:pPr>
            <a:r>
              <a:rPr sz="1900" b="1" lang="ar-MA">
                <a:solidFill>
                  <a:srgbClr val="0B2242"/>
                </a:solidFill>
                <a:latin typeface="Cairo"/>
                <a:cs typeface="Cairo"/>
              </a:rPr>
              <a:t>المقاومة المسلحة</a:t>
            </a:r>
          </a:p>
        </p:txBody>
      </p:sp>
      <p:sp>
        <p:nvSpPr>
          <p:cNvPr id="24" name="TextBox 23"/>
          <p:cNvSpPr txBox="1"/>
          <p:nvPr/>
        </p:nvSpPr>
        <p:spPr>
          <a:xfrm>
            <a:off x="4590288" y="3703320"/>
            <a:ext cx="1350264" cy="914400"/>
          </a:xfrm>
          <a:prstGeom prst="rect">
            <a:avLst/>
          </a:prstGeom>
          <a:noFill/>
        </p:spPr>
        <p:txBody>
          <a:bodyPr wrap="square" lIns="45720" rIns="45720" tIns="18288" bIns="18288" anchor="t">
            <a:spAutoFit/>
          </a:bodyPr>
          <a:lstStyle/>
          <a:p>
            <a:pPr rtl="1" algn="ctr">
              <a:lnSpc>
                <a:spcPct val="100000"/>
              </a:lnSpc>
            </a:pPr>
            <a:r>
              <a:rPr sz="1700" b="0" lang="ar-MA">
                <a:solidFill>
                  <a:srgbClr val="5B6675"/>
                </a:solidFill>
                <a:latin typeface="Cairo"/>
                <a:cs typeface="Cairo"/>
              </a:rPr>
              <a:t>الهري، أنوال، بوكافر</a:t>
            </a:r>
          </a:p>
        </p:txBody>
      </p:sp>
      <p:sp>
        <p:nvSpPr>
          <p:cNvPr id="25" name="Rounded Rectangle 24"/>
          <p:cNvSpPr/>
          <p:nvPr/>
        </p:nvSpPr>
        <p:spPr>
          <a:xfrm>
            <a:off x="3230880" y="1234440"/>
            <a:ext cx="1295400" cy="731520"/>
          </a:xfrm>
          <a:prstGeom prst="roundRect">
            <a:avLst>
              <a:gd name="adj" fmla="val 35000"/>
            </a:avLst>
          </a:prstGeom>
          <a:solidFill>
            <a:srgbClr val="B0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3230880" y="1234440"/>
            <a:ext cx="1295400" cy="731520"/>
          </a:xfrm>
          <a:prstGeom prst="rect">
            <a:avLst/>
          </a:prstGeom>
          <a:noFill/>
        </p:spPr>
        <p:txBody>
          <a:bodyPr wrap="square" lIns="45720" rIns="45720" tIns="18288" bIns="18288" anchor="ctr">
            <a:spAutoFit/>
          </a:bodyPr>
          <a:lstStyle/>
          <a:p>
            <a:pPr rtl="1" algn="ctr">
              <a:lnSpc>
                <a:spcPct val="100000"/>
              </a:lnSpc>
            </a:pPr>
            <a:r>
              <a:rPr sz="2100" b="1" lang="ar-MA">
                <a:solidFill>
                  <a:srgbClr val="FFFFFF"/>
                </a:solidFill>
                <a:latin typeface="Cairo"/>
                <a:cs typeface="Cairo"/>
              </a:rPr>
              <a:t>1944</a:t>
            </a:r>
          </a:p>
        </p:txBody>
      </p:sp>
      <p:sp>
        <p:nvSpPr>
          <p:cNvPr id="27" name="Rectangle 26"/>
          <p:cNvSpPr/>
          <p:nvPr/>
        </p:nvSpPr>
        <p:spPr>
          <a:xfrm>
            <a:off x="3864864" y="1965960"/>
            <a:ext cx="27432" cy="548640"/>
          </a:xfrm>
          <a:prstGeom prst="rect">
            <a:avLst/>
          </a:prstGeom>
          <a:solidFill>
            <a:srgbClr val="B0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Oval 27"/>
          <p:cNvSpPr/>
          <p:nvPr/>
        </p:nvSpPr>
        <p:spPr>
          <a:xfrm>
            <a:off x="3741420" y="2377440"/>
            <a:ext cx="274320" cy="2743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Oval 28"/>
          <p:cNvSpPr/>
          <p:nvPr/>
        </p:nvSpPr>
        <p:spPr>
          <a:xfrm>
            <a:off x="3787140" y="2423160"/>
            <a:ext cx="182880" cy="182880"/>
          </a:xfrm>
          <a:prstGeom prst="ellipse">
            <a:avLst/>
          </a:prstGeom>
          <a:solidFill>
            <a:srgbClr val="B0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TextBox 29"/>
          <p:cNvSpPr txBox="1"/>
          <p:nvPr/>
        </p:nvSpPr>
        <p:spPr>
          <a:xfrm>
            <a:off x="3203448" y="2743200"/>
            <a:ext cx="1350264" cy="868680"/>
          </a:xfrm>
          <a:prstGeom prst="rect">
            <a:avLst/>
          </a:prstGeom>
          <a:noFill/>
        </p:spPr>
        <p:txBody>
          <a:bodyPr wrap="square" lIns="45720" rIns="45720" tIns="18288" bIns="18288" anchor="t">
            <a:spAutoFit/>
          </a:bodyPr>
          <a:lstStyle/>
          <a:p>
            <a:pPr rtl="1" algn="ctr">
              <a:lnSpc>
                <a:spcPct val="100000"/>
              </a:lnSpc>
            </a:pPr>
            <a:r>
              <a:rPr sz="1900" b="1" lang="ar-MA">
                <a:solidFill>
                  <a:srgbClr val="0B2242"/>
                </a:solidFill>
                <a:latin typeface="Cairo"/>
                <a:cs typeface="Cairo"/>
              </a:rPr>
              <a:t>عريضة الاستقلال</a:t>
            </a:r>
          </a:p>
        </p:txBody>
      </p:sp>
      <p:sp>
        <p:nvSpPr>
          <p:cNvPr id="31" name="TextBox 30"/>
          <p:cNvSpPr txBox="1"/>
          <p:nvPr/>
        </p:nvSpPr>
        <p:spPr>
          <a:xfrm>
            <a:off x="3203448" y="3703320"/>
            <a:ext cx="1350264" cy="914400"/>
          </a:xfrm>
          <a:prstGeom prst="rect">
            <a:avLst/>
          </a:prstGeom>
          <a:noFill/>
        </p:spPr>
        <p:txBody>
          <a:bodyPr wrap="square" lIns="45720" rIns="45720" tIns="18288" bIns="18288" anchor="t">
            <a:spAutoFit/>
          </a:bodyPr>
          <a:lstStyle/>
          <a:p>
            <a:pPr rtl="1" algn="ctr">
              <a:lnSpc>
                <a:spcPct val="100000"/>
              </a:lnSpc>
            </a:pPr>
            <a:r>
              <a:rPr sz="1700" b="0" lang="ar-MA">
                <a:solidFill>
                  <a:srgbClr val="5B6675"/>
                </a:solidFill>
                <a:latin typeface="Cairo"/>
                <a:cs typeface="Cairo"/>
              </a:rPr>
              <a:t>11 يناير</a:t>
            </a:r>
          </a:p>
        </p:txBody>
      </p:sp>
      <p:sp>
        <p:nvSpPr>
          <p:cNvPr id="32" name="Rounded Rectangle 31"/>
          <p:cNvSpPr/>
          <p:nvPr/>
        </p:nvSpPr>
        <p:spPr>
          <a:xfrm>
            <a:off x="1844039" y="1234440"/>
            <a:ext cx="1295400" cy="731520"/>
          </a:xfrm>
          <a:prstGeom prst="roundRect">
            <a:avLst>
              <a:gd name="adj" fmla="val 35000"/>
            </a:avLst>
          </a:prstGeom>
          <a:solidFill>
            <a:srgbClr val="4A4F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TextBox 32"/>
          <p:cNvSpPr txBox="1"/>
          <p:nvPr/>
        </p:nvSpPr>
        <p:spPr>
          <a:xfrm>
            <a:off x="1844039" y="1234440"/>
            <a:ext cx="1295400" cy="731520"/>
          </a:xfrm>
          <a:prstGeom prst="rect">
            <a:avLst/>
          </a:prstGeom>
          <a:noFill/>
        </p:spPr>
        <p:txBody>
          <a:bodyPr wrap="square" lIns="45720" rIns="45720" tIns="18288" bIns="18288" anchor="ctr">
            <a:spAutoFit/>
          </a:bodyPr>
          <a:lstStyle/>
          <a:p>
            <a:pPr rtl="1" algn="ctr">
              <a:lnSpc>
                <a:spcPct val="100000"/>
              </a:lnSpc>
            </a:pPr>
            <a:r>
              <a:rPr sz="2100" b="1" lang="ar-MA">
                <a:solidFill>
                  <a:srgbClr val="FFFFFF"/>
                </a:solidFill>
                <a:latin typeface="Cairo"/>
                <a:cs typeface="Cairo"/>
              </a:rPr>
              <a:t>1956</a:t>
            </a:r>
          </a:p>
        </p:txBody>
      </p:sp>
      <p:sp>
        <p:nvSpPr>
          <p:cNvPr id="34" name="Rectangle 33"/>
          <p:cNvSpPr/>
          <p:nvPr/>
        </p:nvSpPr>
        <p:spPr>
          <a:xfrm>
            <a:off x="2478023" y="1965960"/>
            <a:ext cx="27432" cy="548640"/>
          </a:xfrm>
          <a:prstGeom prst="rect">
            <a:avLst/>
          </a:prstGeom>
          <a:solidFill>
            <a:srgbClr val="4A4F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Oval 34"/>
          <p:cNvSpPr/>
          <p:nvPr/>
        </p:nvSpPr>
        <p:spPr>
          <a:xfrm>
            <a:off x="2354579" y="2377440"/>
            <a:ext cx="274320" cy="2743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6" name="Oval 35"/>
          <p:cNvSpPr/>
          <p:nvPr/>
        </p:nvSpPr>
        <p:spPr>
          <a:xfrm>
            <a:off x="2400299" y="2423160"/>
            <a:ext cx="182880" cy="182880"/>
          </a:xfrm>
          <a:prstGeom prst="ellipse">
            <a:avLst/>
          </a:prstGeom>
          <a:solidFill>
            <a:srgbClr val="4A4F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TextBox 36"/>
          <p:cNvSpPr txBox="1"/>
          <p:nvPr/>
        </p:nvSpPr>
        <p:spPr>
          <a:xfrm>
            <a:off x="1816607" y="2743200"/>
            <a:ext cx="1350264" cy="868680"/>
          </a:xfrm>
          <a:prstGeom prst="rect">
            <a:avLst/>
          </a:prstGeom>
          <a:noFill/>
        </p:spPr>
        <p:txBody>
          <a:bodyPr wrap="square" lIns="45720" rIns="45720" tIns="18288" bIns="18288" anchor="t">
            <a:spAutoFit/>
          </a:bodyPr>
          <a:lstStyle/>
          <a:p>
            <a:pPr rtl="1" algn="ctr">
              <a:lnSpc>
                <a:spcPct val="100000"/>
              </a:lnSpc>
            </a:pPr>
            <a:r>
              <a:rPr sz="1900" b="1" lang="ar-MA">
                <a:solidFill>
                  <a:srgbClr val="0B2242"/>
                </a:solidFill>
                <a:latin typeface="Cairo"/>
                <a:cs typeface="Cairo"/>
              </a:rPr>
              <a:t>الاستقلال</a:t>
            </a:r>
          </a:p>
        </p:txBody>
      </p:sp>
      <p:sp>
        <p:nvSpPr>
          <p:cNvPr id="38" name="TextBox 37"/>
          <p:cNvSpPr txBox="1"/>
          <p:nvPr/>
        </p:nvSpPr>
        <p:spPr>
          <a:xfrm>
            <a:off x="1816607" y="3703320"/>
            <a:ext cx="1350264" cy="914400"/>
          </a:xfrm>
          <a:prstGeom prst="rect">
            <a:avLst/>
          </a:prstGeom>
          <a:noFill/>
        </p:spPr>
        <p:txBody>
          <a:bodyPr wrap="square" lIns="45720" rIns="45720" tIns="18288" bIns="18288" anchor="t">
            <a:spAutoFit/>
          </a:bodyPr>
          <a:lstStyle/>
          <a:p>
            <a:pPr rtl="1" algn="ctr">
              <a:lnSpc>
                <a:spcPct val="100000"/>
              </a:lnSpc>
            </a:pPr>
            <a:r>
              <a:rPr sz="1700" b="0" lang="ar-MA">
                <a:solidFill>
                  <a:srgbClr val="5B6675"/>
                </a:solidFill>
                <a:latin typeface="Cairo"/>
                <a:cs typeface="Cairo"/>
              </a:rPr>
              <a:t>2 مارس</a:t>
            </a:r>
          </a:p>
        </p:txBody>
      </p:sp>
      <p:sp>
        <p:nvSpPr>
          <p:cNvPr id="39" name="Rounded Rectangle 38"/>
          <p:cNvSpPr/>
          <p:nvPr/>
        </p:nvSpPr>
        <p:spPr>
          <a:xfrm>
            <a:off x="457200" y="1234440"/>
            <a:ext cx="1295400" cy="731520"/>
          </a:xfrm>
          <a:prstGeom prst="roundRect">
            <a:avLst>
              <a:gd name="adj" fmla="val 35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0" name="TextBox 39"/>
          <p:cNvSpPr txBox="1"/>
          <p:nvPr/>
        </p:nvSpPr>
        <p:spPr>
          <a:xfrm>
            <a:off x="457200" y="1234440"/>
            <a:ext cx="1295400" cy="731520"/>
          </a:xfrm>
          <a:prstGeom prst="rect">
            <a:avLst/>
          </a:prstGeom>
          <a:noFill/>
        </p:spPr>
        <p:txBody>
          <a:bodyPr wrap="square" lIns="45720" rIns="45720" tIns="18288" bIns="18288" anchor="ctr">
            <a:spAutoFit/>
          </a:bodyPr>
          <a:lstStyle/>
          <a:p>
            <a:pPr rtl="1" algn="ctr">
              <a:lnSpc>
                <a:spcPct val="100000"/>
              </a:lnSpc>
            </a:pPr>
            <a:r>
              <a:rPr sz="2100" b="1" lang="ar-MA">
                <a:solidFill>
                  <a:srgbClr val="FFFFFF"/>
                </a:solidFill>
                <a:latin typeface="Cairo"/>
                <a:cs typeface="Cairo"/>
              </a:rPr>
              <a:t>1956–1979</a:t>
            </a:r>
          </a:p>
        </p:txBody>
      </p:sp>
      <p:sp>
        <p:nvSpPr>
          <p:cNvPr id="41" name="Rectangle 40"/>
          <p:cNvSpPr/>
          <p:nvPr/>
        </p:nvSpPr>
        <p:spPr>
          <a:xfrm>
            <a:off x="1091184" y="1965960"/>
            <a:ext cx="27432" cy="548640"/>
          </a:xfrm>
          <a:prstGeom prst="rect">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2" name="Oval 41"/>
          <p:cNvSpPr/>
          <p:nvPr/>
        </p:nvSpPr>
        <p:spPr>
          <a:xfrm>
            <a:off x="967740" y="2377440"/>
            <a:ext cx="274320" cy="2743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3" name="Oval 42"/>
          <p:cNvSpPr/>
          <p:nvPr/>
        </p:nvSpPr>
        <p:spPr>
          <a:xfrm>
            <a:off x="1013460" y="2423160"/>
            <a:ext cx="182880" cy="182880"/>
          </a:xfrm>
          <a:prstGeom prst="ellipse">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4" name="TextBox 43"/>
          <p:cNvSpPr txBox="1"/>
          <p:nvPr/>
        </p:nvSpPr>
        <p:spPr>
          <a:xfrm>
            <a:off x="429768" y="2743200"/>
            <a:ext cx="1350264" cy="868680"/>
          </a:xfrm>
          <a:prstGeom prst="rect">
            <a:avLst/>
          </a:prstGeom>
          <a:noFill/>
        </p:spPr>
        <p:txBody>
          <a:bodyPr wrap="square" lIns="45720" rIns="45720" tIns="18288" bIns="18288" anchor="t">
            <a:spAutoFit/>
          </a:bodyPr>
          <a:lstStyle/>
          <a:p>
            <a:pPr rtl="1" algn="ctr">
              <a:lnSpc>
                <a:spcPct val="100000"/>
              </a:lnSpc>
            </a:pPr>
            <a:r>
              <a:rPr sz="1900" b="1" lang="ar-MA">
                <a:solidFill>
                  <a:srgbClr val="0B2242"/>
                </a:solidFill>
                <a:latin typeface="Cairo"/>
                <a:cs typeface="Cairo"/>
              </a:rPr>
              <a:t>الوحدة الترابية</a:t>
            </a:r>
          </a:p>
        </p:txBody>
      </p:sp>
      <p:sp>
        <p:nvSpPr>
          <p:cNvPr id="45" name="TextBox 44"/>
          <p:cNvSpPr txBox="1"/>
          <p:nvPr/>
        </p:nvSpPr>
        <p:spPr>
          <a:xfrm>
            <a:off x="429768" y="3703320"/>
            <a:ext cx="1350264" cy="914400"/>
          </a:xfrm>
          <a:prstGeom prst="rect">
            <a:avLst/>
          </a:prstGeom>
          <a:noFill/>
        </p:spPr>
        <p:txBody>
          <a:bodyPr wrap="square" lIns="45720" rIns="45720" tIns="18288" bIns="18288" anchor="t">
            <a:spAutoFit/>
          </a:bodyPr>
          <a:lstStyle/>
          <a:p>
            <a:pPr rtl="1" algn="ctr">
              <a:lnSpc>
                <a:spcPct val="100000"/>
              </a:lnSpc>
            </a:pPr>
            <a:r>
              <a:rPr sz="1700" b="0" lang="ar-MA">
                <a:solidFill>
                  <a:srgbClr val="5B6675"/>
                </a:solidFill>
                <a:latin typeface="Cairo"/>
                <a:cs typeface="Cairo"/>
              </a:rPr>
              <a:t>المسيرة الخضراء 1975</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السياق المحلي</a:t>
            </a:r>
          </a:p>
        </p:txBody>
      </p:sp>
      <p:sp>
        <p:nvSpPr>
          <p:cNvPr id="3" name="Rounded Rectangle 2"/>
          <p:cNvSpPr/>
          <p:nvPr/>
        </p:nvSpPr>
        <p:spPr>
          <a:xfrm>
            <a:off x="1732026" y="1042415"/>
            <a:ext cx="5679947" cy="3218687"/>
          </a:xfrm>
          <a:prstGeom prst="roundRect">
            <a:avLst>
              <a:gd name="adj" fmla="val 3000"/>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taqdim-09.jpg"/>
          <p:cNvPicPr>
            <a:picLocks noChangeAspect="1"/>
          </p:cNvPicPr>
          <p:nvPr/>
        </p:nvPicPr>
        <p:blipFill>
          <a:blip r:embed="rId2"/>
          <a:stretch>
            <a:fillRect/>
          </a:stretch>
        </p:blipFill>
        <p:spPr>
          <a:xfrm>
            <a:off x="1786890" y="1097280"/>
            <a:ext cx="5570219" cy="3108959"/>
          </a:xfrm>
          <a:prstGeom prst="rect">
            <a:avLst/>
          </a:prstGeom>
        </p:spPr>
      </p:pic>
      <p:sp>
        <p:nvSpPr>
          <p:cNvPr id="5" name="TextBox 4"/>
          <p:cNvSpPr txBox="1"/>
          <p:nvPr/>
        </p:nvSpPr>
        <p:spPr>
          <a:xfrm>
            <a:off x="411480" y="4297679"/>
            <a:ext cx="8321040" cy="365760"/>
          </a:xfrm>
          <a:prstGeom prst="rect">
            <a:avLst/>
          </a:prstGeom>
          <a:noFill/>
        </p:spPr>
        <p:txBody>
          <a:bodyPr wrap="square" lIns="45720" rIns="45720" tIns="18288" bIns="18288" anchor="ctr">
            <a:spAutoFit/>
          </a:bodyPr>
          <a:lstStyle/>
          <a:p>
            <a:pPr rtl="1" algn="ctr">
              <a:lnSpc>
                <a:spcPct val="100000"/>
              </a:lnSpc>
            </a:pPr>
            <a:r>
              <a:rPr sz="1600" b="0" lang="ar-MA">
                <a:solidFill>
                  <a:srgbClr val="5B6675"/>
                </a:solidFill>
                <a:latin typeface="Cairo"/>
                <a:cs typeface="Cairo"/>
              </a:rPr>
              <a:t>من بطاقات الأستاذ المصوّرة</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a:xfrm>
            <a:off x="548640" y="1188720"/>
            <a:ext cx="7772400" cy="502920"/>
          </a:xfrm>
        </p:spPr>
        <p:txBody>
          <a:bodyPr wrap="square"/>
          <a:lstStyle/>
          <a:p>
            <a:pPr rtl="1" algn="r">
              <a:buNone/>
              <a:spcAft>
                <a:spcPts val="600"/>
              </a:spcAft>
            </a:pPr>
            <a:r>
              <a:rPr sz="2200" b="1" lang="ar-MA">
                <a:solidFill>
                  <a:srgbClr val="0B2242"/>
                </a:solidFill>
                <a:latin typeface="Cairo"/>
                <a:cs typeface="Cairo"/>
              </a:rPr>
              <a:t>3- طبيعة التحولات وخصائصها</a:t>
            </a:r>
          </a:p>
        </p:txBody>
      </p:sp>
      <p:graphicFrame>
        <p:nvGraphicFramePr>
          <p:cNvPr id="3" name="Table 2"/>
          <p:cNvGraphicFramePr>
            <a:graphicFrameLocks noGrp="1"/>
          </p:cNvGraphicFramePr>
          <p:nvPr/>
        </p:nvGraphicFramePr>
        <p:xfrm>
          <a:off x="548640" y="1737360"/>
          <a:ext cx="7772400" cy="1828800"/>
        </p:xfrm>
        <a:graphic>
          <a:graphicData uri="http://schemas.openxmlformats.org/drawingml/2006/table">
            <a:tbl>
              <a:tblPr firstRow="1" bandRow="1" rtl="1">
                <a:tableStyleId>{5C22544A-7EE6-4342-B048-85BDC9FD1C3A}</a:tableStyleId>
              </a:tblPr>
              <a:tblGrid>
                <a:gridCol w="2176272"/>
                <a:gridCol w="5596128"/>
              </a:tblGrid>
              <a:tr h="457200">
                <a:tc>
                  <a:txBody>
                    <a:bodyPr/>
                    <a:lstStyle/>
                    <a:p>
                      <a:pPr rtl="1" algn="ctr"/>
                      <a:r>
                        <a:rPr sz="2000" b="1" lang="ar-MA">
                          <a:solidFill>
                            <a:srgbClr val="FFFFFF"/>
                          </a:solidFill>
                          <a:latin typeface="Cairo"/>
                          <a:cs typeface="Cairo"/>
                        </a:rPr>
                        <a:t>الخاصية</a:t>
                      </a:r>
                    </a:p>
                  </a:txBody>
                  <a:tcPr>
                    <a:solidFill>
                      <a:srgbClr val="0B2242"/>
                    </a:solidFill>
                  </a:tcPr>
                </a:tc>
                <a:tc>
                  <a:txBody>
                    <a:bodyPr/>
                    <a:lstStyle/>
                    <a:p>
                      <a:pPr rtl="1" algn="ctr"/>
                      <a:r>
                        <a:rPr sz="2000" b="1" lang="ar-MA">
                          <a:solidFill>
                            <a:srgbClr val="FFFFFF"/>
                          </a:solidFill>
                          <a:latin typeface="Cairo"/>
                          <a:cs typeface="Cairo"/>
                        </a:rPr>
                        <a:t>مضمونها</a:t>
                      </a:r>
                    </a:p>
                  </a:txBody>
                  <a:tcPr>
                    <a:solidFill>
                      <a:srgbClr val="0B2242"/>
                    </a:solidFill>
                  </a:tcPr>
                </a:tc>
              </a:tr>
              <a:tr h="457200">
                <a:tc>
                  <a:txBody>
                    <a:bodyPr/>
                    <a:lstStyle/>
                    <a:p>
                      <a:pPr rtl="1" algn="r"/>
                      <a:r>
                        <a:rPr sz="2000" b="1" lang="ar-MA">
                          <a:solidFill>
                            <a:srgbClr val="0B2242"/>
                          </a:solidFill>
                          <a:latin typeface="Cairo"/>
                          <a:cs typeface="Cairo"/>
                        </a:rPr>
                        <a:t>تحولات شمولية</a:t>
                      </a:r>
                    </a:p>
                  </a:txBody>
                  <a:tcPr anchor="ctr">
                    <a:solidFill>
                      <a:srgbClr val="FFFDF6"/>
                    </a:solidFill>
                  </a:tcPr>
                </a:tc>
                <a:tc>
                  <a:txBody>
                    <a:bodyPr/>
                    <a:lstStyle/>
                    <a:p>
                      <a:pPr rtl="1" algn="r"/>
                      <a:r>
                        <a:rPr sz="2000" b="0" lang="ar-MA">
                          <a:solidFill>
                            <a:srgbClr val="222222"/>
                          </a:solidFill>
                          <a:latin typeface="Cairo"/>
                          <a:cs typeface="Cairo"/>
                        </a:rPr>
                        <a:t>شملت الاقتصاد والمجتمع والسياسة والفكر والعلاقات الدولية.</a:t>
                      </a:r>
                    </a:p>
                  </a:txBody>
                  <a:tcPr anchor="ctr">
                    <a:solidFill>
                      <a:srgbClr val="FFFDF6"/>
                    </a:solidFill>
                  </a:tcPr>
                </a:tc>
              </a:tr>
              <a:tr h="457200">
                <a:tc>
                  <a:txBody>
                    <a:bodyPr/>
                    <a:lstStyle/>
                    <a:p>
                      <a:pPr rtl="1" algn="r"/>
                      <a:r>
                        <a:rPr sz="2000" b="1" lang="ar-MA">
                          <a:solidFill>
                            <a:srgbClr val="0B2242"/>
                          </a:solidFill>
                          <a:latin typeface="Cairo"/>
                          <a:cs typeface="Cairo"/>
                        </a:rPr>
                        <a:t>تحولات مترابطة</a:t>
                      </a:r>
                    </a:p>
                  </a:txBody>
                  <a:tcPr anchor="ctr">
                    <a:solidFill>
                      <a:srgbClr val="F6EED8"/>
                    </a:solidFill>
                  </a:tcPr>
                </a:tc>
                <a:tc>
                  <a:txBody>
                    <a:bodyPr/>
                    <a:lstStyle/>
                    <a:p>
                      <a:pPr rtl="1" algn="r"/>
                      <a:r>
                        <a:rPr sz="2000" b="0" lang="ar-MA">
                          <a:solidFill>
                            <a:srgbClr val="222222"/>
                          </a:solidFill>
                          <a:latin typeface="Cairo"/>
                          <a:cs typeface="Cairo"/>
                        </a:rPr>
                        <a:t>أثر كل تحول في غيره؛ فالتقدم الصناعي أدى إلى تراكم رأس المال والتوسع الخارجي.</a:t>
                      </a:r>
                    </a:p>
                  </a:txBody>
                  <a:tcPr anchor="ctr">
                    <a:solidFill>
                      <a:srgbClr val="F6EED8"/>
                    </a:solidFill>
                  </a:tcPr>
                </a:tc>
              </a:tr>
              <a:tr h="457200">
                <a:tc>
                  <a:txBody>
                    <a:bodyPr/>
                    <a:lstStyle/>
                    <a:p>
                      <a:pPr rtl="1" algn="r"/>
                      <a:r>
                        <a:rPr sz="2000" b="1" lang="ar-MA">
                          <a:solidFill>
                            <a:srgbClr val="0B2242"/>
                          </a:solidFill>
                          <a:latin typeface="Cairo"/>
                          <a:cs typeface="Cairo"/>
                        </a:rPr>
                        <a:t>تحولات غير متكافئة</a:t>
                      </a:r>
                    </a:p>
                  </a:txBody>
                  <a:tcPr anchor="ctr">
                    <a:solidFill>
                      <a:srgbClr val="FFFDF6"/>
                    </a:solidFill>
                  </a:tcPr>
                </a:tc>
                <a:tc>
                  <a:txBody>
                    <a:bodyPr/>
                    <a:lstStyle/>
                    <a:p>
                      <a:pPr rtl="1" algn="r"/>
                      <a:r>
                        <a:rPr sz="2000" b="0" lang="ar-MA">
                          <a:solidFill>
                            <a:srgbClr val="222222"/>
                          </a:solidFill>
                          <a:latin typeface="Cairo"/>
                          <a:cs typeface="Cairo"/>
                        </a:rPr>
                        <a:t>استفادت منها القوى الصناعية، بينما تعرضت مناطق واسعة للاستغلال والتبعية.</a:t>
                      </a:r>
                    </a:p>
                  </a:txBody>
                  <a:tcPr anchor="ctr">
                    <a:solidFill>
                      <a:srgbClr val="FFFDF6"/>
                    </a:solidFill>
                  </a:tcPr>
                </a:tc>
              </a:tr>
            </a:tbl>
          </a:graphicData>
        </a:graphic>
      </p:graphicFrame>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a:xfrm>
            <a:off x="548640" y="1188720"/>
            <a:ext cx="7772400" cy="502920"/>
          </a:xfrm>
        </p:spPr>
        <p:txBody>
          <a:bodyPr wrap="square"/>
          <a:lstStyle/>
          <a:p>
            <a:pPr rtl="1" algn="r">
              <a:buNone/>
              <a:spcAft>
                <a:spcPts val="600"/>
              </a:spcAft>
            </a:pPr>
            <a:r>
              <a:rPr sz="2200" b="1" lang="ar-MA">
                <a:solidFill>
                  <a:srgbClr val="0B2242"/>
                </a:solidFill>
                <a:latin typeface="Cairo"/>
                <a:cs typeface="Cairo"/>
              </a:rPr>
              <a:t>3- طبيعة التحولات وخصائصها (تابع)</a:t>
            </a:r>
          </a:p>
        </p:txBody>
      </p:sp>
      <p:graphicFrame>
        <p:nvGraphicFramePr>
          <p:cNvPr id="3" name="Table 2"/>
          <p:cNvGraphicFramePr>
            <a:graphicFrameLocks noGrp="1"/>
          </p:cNvGraphicFramePr>
          <p:nvPr/>
        </p:nvGraphicFramePr>
        <p:xfrm>
          <a:off x="548640" y="1737360"/>
          <a:ext cx="7772400" cy="914400"/>
        </p:xfrm>
        <a:graphic>
          <a:graphicData uri="http://schemas.openxmlformats.org/drawingml/2006/table">
            <a:tbl>
              <a:tblPr firstRow="1" bandRow="1" rtl="1">
                <a:tableStyleId>{5C22544A-7EE6-4342-B048-85BDC9FD1C3A}</a:tableStyleId>
              </a:tblPr>
              <a:tblGrid>
                <a:gridCol w="2176272"/>
                <a:gridCol w="5596128"/>
              </a:tblGrid>
              <a:tr h="457200">
                <a:tc>
                  <a:txBody>
                    <a:bodyPr/>
                    <a:lstStyle/>
                    <a:p>
                      <a:pPr rtl="1" algn="ctr"/>
                      <a:r>
                        <a:rPr sz="2000" b="1" lang="ar-MA">
                          <a:solidFill>
                            <a:srgbClr val="FFFFFF"/>
                          </a:solidFill>
                          <a:latin typeface="Cairo"/>
                          <a:cs typeface="Cairo"/>
                        </a:rPr>
                        <a:t>الخاصية</a:t>
                      </a:r>
                    </a:p>
                  </a:txBody>
                  <a:tcPr>
                    <a:solidFill>
                      <a:srgbClr val="0B2242"/>
                    </a:solidFill>
                  </a:tcPr>
                </a:tc>
                <a:tc>
                  <a:txBody>
                    <a:bodyPr/>
                    <a:lstStyle/>
                    <a:p>
                      <a:pPr rtl="1" algn="ctr"/>
                      <a:r>
                        <a:rPr sz="2000" b="1" lang="ar-MA">
                          <a:solidFill>
                            <a:srgbClr val="FFFFFF"/>
                          </a:solidFill>
                          <a:latin typeface="Cairo"/>
                          <a:cs typeface="Cairo"/>
                        </a:rPr>
                        <a:t>مضمونها</a:t>
                      </a:r>
                    </a:p>
                  </a:txBody>
                  <a:tcPr>
                    <a:solidFill>
                      <a:srgbClr val="0B2242"/>
                    </a:solidFill>
                  </a:tcPr>
                </a:tc>
              </a:tr>
              <a:tr h="457200">
                <a:tc>
                  <a:txBody>
                    <a:bodyPr/>
                    <a:lstStyle/>
                    <a:p>
                      <a:pPr rtl="1" algn="r"/>
                      <a:r>
                        <a:rPr sz="2000" b="1" lang="ar-MA">
                          <a:solidFill>
                            <a:srgbClr val="0B2242"/>
                          </a:solidFill>
                          <a:latin typeface="Cairo"/>
                          <a:cs typeface="Cairo"/>
                        </a:rPr>
                        <a:t>تحولات صراعية</a:t>
                      </a:r>
                    </a:p>
                  </a:txBody>
                  <a:tcPr anchor="ctr">
                    <a:solidFill>
                      <a:srgbClr val="FFFDF6"/>
                    </a:solidFill>
                  </a:tcPr>
                </a:tc>
                <a:tc>
                  <a:txBody>
                    <a:bodyPr/>
                    <a:lstStyle/>
                    <a:p>
                      <a:pPr rtl="1" algn="r"/>
                      <a:r>
                        <a:rPr sz="2000" b="0" lang="ar-MA">
                          <a:solidFill>
                            <a:srgbClr val="222222"/>
                          </a:solidFill>
                          <a:latin typeface="Cairo"/>
                          <a:cs typeface="Cairo"/>
                        </a:rPr>
                        <a:t>أفرزت تنافسا إمبرياليا وحروبا عالمية وأزمات، كما ولدت مقاومات وحركات تحرر.</a:t>
                      </a:r>
                    </a:p>
                  </a:txBody>
                  <a:tcPr anchor="ctr">
                    <a:solidFill>
                      <a:srgbClr val="FFFDF6"/>
                    </a:solidFill>
                  </a:tcPr>
                </a:tc>
              </a:tr>
            </a:tbl>
          </a:graphicData>
        </a:graphic>
      </p:graphicFrame>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01"/>
          </p:nvPr>
        </p:nvSpPr>
        <p:spPr/>
        <p:txBody>
          <a:bodyPr wrap="square"/>
          <a:lstStyle/>
          <a:p>
            <a:pPr rtl="1" algn="r">
              <a:buNone/>
              <a:spcAft>
                <a:spcPts val="600"/>
              </a:spcAft>
            </a:pPr>
            <a:r>
              <a:rPr sz="9600" b="0" lang="ar-MA">
                <a:latin typeface="Cairo"/>
                <a:cs typeface="Cairo"/>
              </a:rPr>
              <a:t>4</a:t>
            </a:r>
          </a:p>
        </p:txBody>
      </p:sp>
      <p:sp>
        <p:nvSpPr>
          <p:cNvPr id="3" name="Title 2"/>
          <p:cNvSpPr>
            <a:spLocks noGrp="1"/>
          </p:cNvSpPr>
          <p:nvPr>
            <p:ph type="title" idx="102"/>
          </p:nvPr>
        </p:nvSpPr>
        <p:spPr/>
        <p:txBody>
          <a:bodyPr wrap="square"/>
          <a:lstStyle/>
          <a:p>
            <a:pPr rtl="1" algn="r">
              <a:buNone/>
              <a:spcAft>
                <a:spcPts val="600"/>
              </a:spcAft>
            </a:pPr>
            <a:r>
              <a:rPr sz="4000" b="0" lang="ar-MA">
                <a:latin typeface="Cairo"/>
                <a:cs typeface="Cairo"/>
              </a:rPr>
              <a:t>المحور الرابع: أسئلة البرنامج</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خمسة أسئلة ترافقنا طوال السنة</a:t>
            </a:r>
          </a:p>
        </p:txBody>
      </p:sp>
      <p:sp>
        <p:nvSpPr>
          <p:cNvPr id="3" name="Oval 2"/>
          <p:cNvSpPr/>
          <p:nvPr/>
        </p:nvSpPr>
        <p:spPr>
          <a:xfrm>
            <a:off x="8229600" y="1220724"/>
            <a:ext cx="457200" cy="457200"/>
          </a:xfrm>
          <a:prstGeom prst="ellipse">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FFFFFF"/>
                </a:solidFill>
                <a:latin typeface="Cairo"/>
                <a:cs typeface="Cairo"/>
              </a:rPr>
              <a:t>1</a:t>
            </a:r>
          </a:p>
        </p:txBody>
      </p:sp>
      <p:sp>
        <p:nvSpPr>
          <p:cNvPr id="4" name="Rounded Rectangle 3"/>
          <p:cNvSpPr/>
          <p:nvPr/>
        </p:nvSpPr>
        <p:spPr>
          <a:xfrm>
            <a:off x="411480" y="1152144"/>
            <a:ext cx="7680960" cy="594359"/>
          </a:xfrm>
          <a:prstGeom prst="roundRect">
            <a:avLst>
              <a:gd name="adj" fmla="val 2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548640" y="1152144"/>
            <a:ext cx="7406640" cy="594359"/>
          </a:xfrm>
          <a:prstGeom prst="rect">
            <a:avLst/>
          </a:prstGeom>
          <a:noFill/>
        </p:spPr>
        <p:txBody>
          <a:bodyPr wrap="square" lIns="45720" rIns="45720" tIns="18288" bIns="18288" anchor="ctr">
            <a:spAutoFit/>
          </a:bodyPr>
          <a:lstStyle/>
          <a:p>
            <a:pPr rtl="1" algn="r">
              <a:lnSpc>
                <a:spcPct val="100000"/>
              </a:lnSpc>
            </a:pPr>
            <a:r>
              <a:rPr sz="2200" b="0" lang="ar-MA">
                <a:solidFill>
                  <a:srgbClr val="26303D"/>
                </a:solidFill>
                <a:latin typeface="Cairo"/>
                <a:cs typeface="Cairo"/>
              </a:rPr>
              <a:t>ما مظاهر التحول في العالم الرأسمالي خلال القرن 19م؟</a:t>
            </a:r>
          </a:p>
        </p:txBody>
      </p:sp>
      <p:sp>
        <p:nvSpPr>
          <p:cNvPr id="6" name="Oval 5"/>
          <p:cNvSpPr/>
          <p:nvPr/>
        </p:nvSpPr>
        <p:spPr>
          <a:xfrm>
            <a:off x="8229600" y="1924811"/>
            <a:ext cx="457200" cy="457200"/>
          </a:xfrm>
          <a:prstGeom prst="ellipse">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FFFFFF"/>
                </a:solidFill>
                <a:latin typeface="Cairo"/>
                <a:cs typeface="Cairo"/>
              </a:rPr>
              <a:t>2</a:t>
            </a:r>
          </a:p>
        </p:txBody>
      </p:sp>
      <p:sp>
        <p:nvSpPr>
          <p:cNvPr id="7" name="Rounded Rectangle 6"/>
          <p:cNvSpPr/>
          <p:nvPr/>
        </p:nvSpPr>
        <p:spPr>
          <a:xfrm>
            <a:off x="411480" y="1856231"/>
            <a:ext cx="7680960" cy="594359"/>
          </a:xfrm>
          <a:prstGeom prst="roundRect">
            <a:avLst>
              <a:gd name="adj" fmla="val 2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548640" y="1856231"/>
            <a:ext cx="7406640" cy="594359"/>
          </a:xfrm>
          <a:prstGeom prst="rect">
            <a:avLst/>
          </a:prstGeom>
          <a:noFill/>
        </p:spPr>
        <p:txBody>
          <a:bodyPr wrap="square" lIns="45720" rIns="45720" tIns="18288" bIns="18288" anchor="ctr">
            <a:spAutoFit/>
          </a:bodyPr>
          <a:lstStyle/>
          <a:p>
            <a:pPr rtl="1" algn="r">
              <a:lnSpc>
                <a:spcPct val="100000"/>
              </a:lnSpc>
            </a:pPr>
            <a:r>
              <a:rPr sz="2200" b="0" lang="ar-MA">
                <a:solidFill>
                  <a:srgbClr val="26303D"/>
                </a:solidFill>
                <a:latin typeface="Cairo"/>
                <a:cs typeface="Cairo"/>
              </a:rPr>
              <a:t>كيف قاد تطور الرأسمالية إلى الإمبريالية والحروب؟</a:t>
            </a:r>
          </a:p>
        </p:txBody>
      </p:sp>
      <p:sp>
        <p:nvSpPr>
          <p:cNvPr id="9" name="Oval 8"/>
          <p:cNvSpPr/>
          <p:nvPr/>
        </p:nvSpPr>
        <p:spPr>
          <a:xfrm>
            <a:off x="8229600" y="2628899"/>
            <a:ext cx="457200" cy="457200"/>
          </a:xfrm>
          <a:prstGeom prst="ellipse">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FFFFFF"/>
                </a:solidFill>
                <a:latin typeface="Cairo"/>
                <a:cs typeface="Cairo"/>
              </a:rPr>
              <a:t>3</a:t>
            </a:r>
          </a:p>
        </p:txBody>
      </p:sp>
      <p:sp>
        <p:nvSpPr>
          <p:cNvPr id="10" name="Rounded Rectangle 9"/>
          <p:cNvSpPr/>
          <p:nvPr/>
        </p:nvSpPr>
        <p:spPr>
          <a:xfrm>
            <a:off x="411480" y="2560320"/>
            <a:ext cx="7680960" cy="594359"/>
          </a:xfrm>
          <a:prstGeom prst="roundRect">
            <a:avLst>
              <a:gd name="adj" fmla="val 2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548640" y="2560320"/>
            <a:ext cx="7406640" cy="594359"/>
          </a:xfrm>
          <a:prstGeom prst="rect">
            <a:avLst/>
          </a:prstGeom>
          <a:noFill/>
        </p:spPr>
        <p:txBody>
          <a:bodyPr wrap="square" lIns="45720" rIns="45720" tIns="18288" bIns="18288" anchor="ctr">
            <a:spAutoFit/>
          </a:bodyPr>
          <a:lstStyle/>
          <a:p>
            <a:pPr rtl="1" algn="r">
              <a:lnSpc>
                <a:spcPct val="100000"/>
              </a:lnSpc>
            </a:pPr>
            <a:r>
              <a:rPr sz="2200" b="0" lang="ar-MA">
                <a:solidFill>
                  <a:srgbClr val="26303D"/>
                </a:solidFill>
                <a:latin typeface="Cairo"/>
                <a:cs typeface="Cairo"/>
              </a:rPr>
              <a:t>ما أبرز تحولات القرن 20م؟</a:t>
            </a:r>
          </a:p>
        </p:txBody>
      </p:sp>
      <p:sp>
        <p:nvSpPr>
          <p:cNvPr id="12" name="Oval 11"/>
          <p:cNvSpPr/>
          <p:nvPr/>
        </p:nvSpPr>
        <p:spPr>
          <a:xfrm>
            <a:off x="8229600" y="3332987"/>
            <a:ext cx="457200" cy="457200"/>
          </a:xfrm>
          <a:prstGeom prst="ellipse">
            <a:avLst/>
          </a:prstGeom>
          <a:solidFill>
            <a:srgbClr val="B06A1E"/>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FFFFFF"/>
                </a:solidFill>
                <a:latin typeface="Cairo"/>
                <a:cs typeface="Cairo"/>
              </a:rPr>
              <a:t>4</a:t>
            </a:r>
          </a:p>
        </p:txBody>
      </p:sp>
      <p:sp>
        <p:nvSpPr>
          <p:cNvPr id="13" name="Rounded Rectangle 12"/>
          <p:cNvSpPr/>
          <p:nvPr/>
        </p:nvSpPr>
        <p:spPr>
          <a:xfrm>
            <a:off x="411480" y="3264408"/>
            <a:ext cx="7680960" cy="594359"/>
          </a:xfrm>
          <a:prstGeom prst="roundRect">
            <a:avLst>
              <a:gd name="adj" fmla="val 2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548640" y="3264408"/>
            <a:ext cx="7406640" cy="594359"/>
          </a:xfrm>
          <a:prstGeom prst="rect">
            <a:avLst/>
          </a:prstGeom>
          <a:noFill/>
        </p:spPr>
        <p:txBody>
          <a:bodyPr wrap="square" lIns="45720" rIns="45720" tIns="18288" bIns="18288" anchor="ctr">
            <a:spAutoFit/>
          </a:bodyPr>
          <a:lstStyle/>
          <a:p>
            <a:pPr rtl="1" algn="r">
              <a:lnSpc>
                <a:spcPct val="100000"/>
              </a:lnSpc>
            </a:pPr>
            <a:r>
              <a:rPr sz="2200" b="0" lang="ar-MA">
                <a:solidFill>
                  <a:srgbClr val="26303D"/>
                </a:solidFill>
                <a:latin typeface="Cairo"/>
                <a:cs typeface="Cairo"/>
              </a:rPr>
              <a:t>كيف تفاعل المشرق العربي والمغرب مع الضغوط الاستعمارية؟</a:t>
            </a:r>
          </a:p>
        </p:txBody>
      </p:sp>
      <p:sp>
        <p:nvSpPr>
          <p:cNvPr id="15" name="Oval 14"/>
          <p:cNvSpPr/>
          <p:nvPr/>
        </p:nvSpPr>
        <p:spPr>
          <a:xfrm>
            <a:off x="8229600" y="4037075"/>
            <a:ext cx="457200" cy="457200"/>
          </a:xfrm>
          <a:prstGeom prst="ellipse">
            <a:avLst/>
          </a:prstGeom>
          <a:solidFill>
            <a:srgbClr val="4A4F8C"/>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FFFFFF"/>
                </a:solidFill>
                <a:latin typeface="Cairo"/>
                <a:cs typeface="Cairo"/>
              </a:rPr>
              <a:t>5</a:t>
            </a:r>
          </a:p>
        </p:txBody>
      </p:sp>
      <p:sp>
        <p:nvSpPr>
          <p:cNvPr id="16" name="Rounded Rectangle 15"/>
          <p:cNvSpPr/>
          <p:nvPr/>
        </p:nvSpPr>
        <p:spPr>
          <a:xfrm>
            <a:off x="411480" y="3968495"/>
            <a:ext cx="7680960" cy="594359"/>
          </a:xfrm>
          <a:prstGeom prst="roundRect">
            <a:avLst>
              <a:gd name="adj" fmla="val 2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548640" y="3968495"/>
            <a:ext cx="7406640" cy="594359"/>
          </a:xfrm>
          <a:prstGeom prst="rect">
            <a:avLst/>
          </a:prstGeom>
          <a:noFill/>
        </p:spPr>
        <p:txBody>
          <a:bodyPr wrap="square" lIns="45720" rIns="45720" tIns="18288" bIns="18288" anchor="ctr">
            <a:spAutoFit/>
          </a:bodyPr>
          <a:lstStyle/>
          <a:p>
            <a:pPr rtl="1" algn="r">
              <a:lnSpc>
                <a:spcPct val="100000"/>
              </a:lnSpc>
            </a:pPr>
            <a:r>
              <a:rPr sz="2200" b="0" lang="ar-MA">
                <a:solidFill>
                  <a:srgbClr val="26303D"/>
                </a:solidFill>
                <a:latin typeface="Cairo"/>
                <a:cs typeface="Cairo"/>
              </a:rPr>
              <a:t>كيف أفضت المقاومة إلى الاستقلال وبناء الدولة الوطنية؟</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خريطة الطريق</a:t>
            </a:r>
          </a:p>
        </p:txBody>
      </p:sp>
      <p:sp>
        <p:nvSpPr>
          <p:cNvPr id="3" name="Rounded Rectangle 2"/>
          <p:cNvSpPr/>
          <p:nvPr/>
        </p:nvSpPr>
        <p:spPr>
          <a:xfrm>
            <a:off x="1732026" y="1042415"/>
            <a:ext cx="5679947" cy="3218687"/>
          </a:xfrm>
          <a:prstGeom prst="roundRect">
            <a:avLst>
              <a:gd name="adj" fmla="val 3000"/>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taqdim-10.jpg"/>
          <p:cNvPicPr>
            <a:picLocks noChangeAspect="1"/>
          </p:cNvPicPr>
          <p:nvPr/>
        </p:nvPicPr>
        <p:blipFill>
          <a:blip r:embed="rId2"/>
          <a:stretch>
            <a:fillRect/>
          </a:stretch>
        </p:blipFill>
        <p:spPr>
          <a:xfrm>
            <a:off x="1786890" y="1097280"/>
            <a:ext cx="5570219" cy="3108959"/>
          </a:xfrm>
          <a:prstGeom prst="rect">
            <a:avLst/>
          </a:prstGeom>
        </p:spPr>
      </p:pic>
      <p:sp>
        <p:nvSpPr>
          <p:cNvPr id="5" name="TextBox 4"/>
          <p:cNvSpPr txBox="1"/>
          <p:nvPr/>
        </p:nvSpPr>
        <p:spPr>
          <a:xfrm>
            <a:off x="411480" y="4297679"/>
            <a:ext cx="8321040" cy="365760"/>
          </a:xfrm>
          <a:prstGeom prst="rect">
            <a:avLst/>
          </a:prstGeom>
          <a:noFill/>
        </p:spPr>
        <p:txBody>
          <a:bodyPr wrap="square" lIns="45720" rIns="45720" tIns="18288" bIns="18288" anchor="ctr">
            <a:spAutoFit/>
          </a:bodyPr>
          <a:lstStyle/>
          <a:p>
            <a:pPr rtl="1" algn="ctr">
              <a:lnSpc>
                <a:spcPct val="100000"/>
              </a:lnSpc>
            </a:pPr>
            <a:r>
              <a:rPr sz="1600" b="0" lang="ar-MA">
                <a:solidFill>
                  <a:srgbClr val="5B6675"/>
                </a:solidFill>
                <a:latin typeface="Cairo"/>
                <a:cs typeface="Cairo"/>
              </a:rPr>
              <a:t>من بطاقات الأستاذ المصوّرة</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1" lang="ar-MA">
                <a:solidFill>
                  <a:srgbClr val="0B2242"/>
                </a:solidFill>
                <a:latin typeface="Cairo"/>
                <a:cs typeface="Cairo"/>
              </a:rPr>
              <a:t>4- الطرح الإشكالي وأسئلة البرنامج</a:t>
            </a:r>
          </a:p>
          <a:p>
            <a:pPr rtl="1" algn="r">
              <a:buNone/>
              <a:spcAft>
                <a:spcPts val="600"/>
              </a:spcAft>
            </a:pPr>
            <a:r>
              <a:rPr sz="2600" b="0" lang="ar-MA">
                <a:latin typeface="Cairo"/>
                <a:cs typeface="Cairo"/>
              </a:rPr>
              <a:t>• ما مظاهر التحول الاقتصادي والاجتماعي والفكري والسياسي في العالم الرأسمالي خلال القرن التاسع عشر؟</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 كيف أدى تطور الرأسمالية إلى اشتداد التنافس الإمبريالي وإلى اندلاع الحروب والأزمات؟</a:t>
            </a:r>
          </a:p>
          <a:p>
            <a:pPr rtl="1" algn="r">
              <a:buNone/>
              <a:spcAft>
                <a:spcPts val="600"/>
              </a:spcAft>
            </a:pPr>
            <a:r>
              <a:rPr sz="2600" b="0" lang="ar-MA">
                <a:latin typeface="Cairo"/>
                <a:cs typeface="Cairo"/>
              </a:rPr>
              <a:t>• ما أبرز التحولات التي عرفها العالم خلال القرن العشرين؟</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 كيف تفاعل المشرق العربي والمغرب مع الضغوط الاستعمارية والتحولات الدولية؟</a:t>
            </a:r>
          </a:p>
          <a:p>
            <a:pPr rtl="1" algn="r">
              <a:buNone/>
              <a:spcAft>
                <a:spcPts val="600"/>
              </a:spcAft>
            </a:pPr>
            <a:r>
              <a:rPr sz="2600" b="0" lang="ar-MA">
                <a:latin typeface="Cairo"/>
                <a:cs typeface="Cairo"/>
              </a:rPr>
              <a:t>• ما أشكال المقاومة والتحرر التي أفضت إلى الاستقلال وبناء الدولة الوطنية؟</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01"/>
          </p:nvPr>
        </p:nvSpPr>
        <p:spPr/>
        <p:txBody>
          <a:bodyPr wrap="square"/>
          <a:lstStyle/>
          <a:p>
            <a:pPr rtl="1" algn="r">
              <a:buNone/>
              <a:spcAft>
                <a:spcPts val="600"/>
              </a:spcAft>
            </a:pPr>
            <a:r>
              <a:rPr sz="9600" b="0" lang="ar-MA">
                <a:latin typeface="Cairo"/>
                <a:cs typeface="Cairo"/>
              </a:rPr>
              <a:t>5</a:t>
            </a:r>
          </a:p>
        </p:txBody>
      </p:sp>
      <p:sp>
        <p:nvSpPr>
          <p:cNvPr id="3" name="Title 2"/>
          <p:cNvSpPr>
            <a:spLocks noGrp="1"/>
          </p:cNvSpPr>
          <p:nvPr>
            <p:ph type="title" idx="102"/>
          </p:nvPr>
        </p:nvSpPr>
        <p:spPr/>
        <p:txBody>
          <a:bodyPr wrap="square"/>
          <a:lstStyle/>
          <a:p>
            <a:pPr rtl="1" algn="r">
              <a:buNone/>
              <a:spcAft>
                <a:spcPts val="600"/>
              </a:spcAft>
            </a:pPr>
            <a:r>
              <a:rPr sz="4000" b="0" lang="ar-MA">
                <a:latin typeface="Cairo"/>
                <a:cs typeface="Cairo"/>
              </a:rPr>
              <a:t>المحور الخامس: مفاهيم أساسية</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مفاهيم مفتاحية (1)</a:t>
            </a:r>
          </a:p>
        </p:txBody>
      </p:sp>
      <p:sp>
        <p:nvSpPr>
          <p:cNvPr id="3" name="Rounded Rectangle 2"/>
          <p:cNvSpPr/>
          <p:nvPr/>
        </p:nvSpPr>
        <p:spPr>
          <a:xfrm>
            <a:off x="6056376" y="1097280"/>
            <a:ext cx="2676144" cy="1687067"/>
          </a:xfrm>
          <a:prstGeom prst="roundRect">
            <a:avLst>
              <a:gd name="adj" fmla="val 8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ounded Rectangle 3"/>
          <p:cNvSpPr/>
          <p:nvPr/>
        </p:nvSpPr>
        <p:spPr>
          <a:xfrm>
            <a:off x="6056376" y="1097280"/>
            <a:ext cx="2676144" cy="530352"/>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6147815" y="1097280"/>
            <a:ext cx="2493264" cy="530352"/>
          </a:xfrm>
          <a:prstGeom prst="rect">
            <a:avLst/>
          </a:prstGeom>
          <a:noFill/>
        </p:spPr>
        <p:txBody>
          <a:bodyPr wrap="square" lIns="45720" rIns="45720" tIns="18288" bIns="18288" anchor="ctr">
            <a:spAutoFit/>
          </a:bodyPr>
          <a:lstStyle/>
          <a:p>
            <a:pPr rtl="1" algn="ctr">
              <a:lnSpc>
                <a:spcPct val="100000"/>
              </a:lnSpc>
            </a:pPr>
            <a:r>
              <a:rPr sz="2200" b="1" lang="ar-MA">
                <a:solidFill>
                  <a:srgbClr val="FFFFFF"/>
                </a:solidFill>
                <a:latin typeface="Cairo"/>
                <a:cs typeface="Cairo"/>
              </a:rPr>
              <a:t>الثورة الصناعية</a:t>
            </a:r>
          </a:p>
        </p:txBody>
      </p:sp>
      <p:sp>
        <p:nvSpPr>
          <p:cNvPr id="6" name="TextBox 5"/>
          <p:cNvSpPr txBox="1"/>
          <p:nvPr/>
        </p:nvSpPr>
        <p:spPr>
          <a:xfrm>
            <a:off x="6166104" y="1664207"/>
            <a:ext cx="2456688" cy="1065275"/>
          </a:xfrm>
          <a:prstGeom prst="rect">
            <a:avLst/>
          </a:prstGeom>
          <a:noFill/>
        </p:spPr>
        <p:txBody>
          <a:bodyPr wrap="square" lIns="45720" rIns="45720" tIns="18288" bIns="18288" anchor="ctr">
            <a:spAutoFit/>
          </a:bodyPr>
          <a:lstStyle/>
          <a:p>
            <a:pPr rtl="1" algn="ctr">
              <a:lnSpc>
                <a:spcPct val="100000"/>
              </a:lnSpc>
            </a:pPr>
            <a:r>
              <a:rPr sz="2000" b="0" lang="ar-MA">
                <a:solidFill>
                  <a:srgbClr val="26303D"/>
                </a:solidFill>
                <a:latin typeface="Cairo"/>
                <a:cs typeface="Cairo"/>
              </a:rPr>
              <a:t>الآلة والطاقة الجديدة والمصنع</a:t>
            </a:r>
          </a:p>
        </p:txBody>
      </p:sp>
      <p:sp>
        <p:nvSpPr>
          <p:cNvPr id="7" name="Rounded Rectangle 6"/>
          <p:cNvSpPr/>
          <p:nvPr/>
        </p:nvSpPr>
        <p:spPr>
          <a:xfrm>
            <a:off x="3233927" y="1097280"/>
            <a:ext cx="2676144" cy="1687067"/>
          </a:xfrm>
          <a:prstGeom prst="roundRect">
            <a:avLst>
              <a:gd name="adj" fmla="val 8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ounded Rectangle 7"/>
          <p:cNvSpPr/>
          <p:nvPr/>
        </p:nvSpPr>
        <p:spPr>
          <a:xfrm>
            <a:off x="3233927" y="1097280"/>
            <a:ext cx="2676144" cy="530352"/>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3325367" y="1097280"/>
            <a:ext cx="2493264" cy="530352"/>
          </a:xfrm>
          <a:prstGeom prst="rect">
            <a:avLst/>
          </a:prstGeom>
          <a:noFill/>
        </p:spPr>
        <p:txBody>
          <a:bodyPr wrap="square" lIns="45720" rIns="45720" tIns="18288" bIns="18288" anchor="ctr">
            <a:spAutoFit/>
          </a:bodyPr>
          <a:lstStyle/>
          <a:p>
            <a:pPr rtl="1" algn="ctr">
              <a:lnSpc>
                <a:spcPct val="100000"/>
              </a:lnSpc>
            </a:pPr>
            <a:r>
              <a:rPr sz="2200" b="1" lang="ar-MA">
                <a:solidFill>
                  <a:srgbClr val="FFFFFF"/>
                </a:solidFill>
                <a:latin typeface="Cairo"/>
                <a:cs typeface="Cairo"/>
              </a:rPr>
              <a:t>الرأسمالية</a:t>
            </a:r>
          </a:p>
        </p:txBody>
      </p:sp>
      <p:sp>
        <p:nvSpPr>
          <p:cNvPr id="10" name="TextBox 9"/>
          <p:cNvSpPr txBox="1"/>
          <p:nvPr/>
        </p:nvSpPr>
        <p:spPr>
          <a:xfrm>
            <a:off x="3343655" y="1664207"/>
            <a:ext cx="2456688" cy="1065275"/>
          </a:xfrm>
          <a:prstGeom prst="rect">
            <a:avLst/>
          </a:prstGeom>
          <a:noFill/>
        </p:spPr>
        <p:txBody>
          <a:bodyPr wrap="square" lIns="45720" rIns="45720" tIns="18288" bIns="18288" anchor="ctr">
            <a:spAutoFit/>
          </a:bodyPr>
          <a:lstStyle/>
          <a:p>
            <a:pPr rtl="1" algn="ctr">
              <a:lnSpc>
                <a:spcPct val="100000"/>
              </a:lnSpc>
            </a:pPr>
            <a:r>
              <a:rPr sz="2000" b="0" lang="ar-MA">
                <a:solidFill>
                  <a:srgbClr val="26303D"/>
                </a:solidFill>
                <a:latin typeface="Cairo"/>
                <a:cs typeface="Cairo"/>
              </a:rPr>
              <a:t>ملكية خاصة ومنافسة وسعي إلى الربح</a:t>
            </a:r>
          </a:p>
        </p:txBody>
      </p:sp>
      <p:sp>
        <p:nvSpPr>
          <p:cNvPr id="11" name="Rounded Rectangle 10"/>
          <p:cNvSpPr/>
          <p:nvPr/>
        </p:nvSpPr>
        <p:spPr>
          <a:xfrm>
            <a:off x="411479" y="1097280"/>
            <a:ext cx="2676144" cy="1687067"/>
          </a:xfrm>
          <a:prstGeom prst="roundRect">
            <a:avLst>
              <a:gd name="adj" fmla="val 8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ounded Rectangle 11"/>
          <p:cNvSpPr/>
          <p:nvPr/>
        </p:nvSpPr>
        <p:spPr>
          <a:xfrm>
            <a:off x="411479" y="1097280"/>
            <a:ext cx="2676144" cy="530352"/>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502919" y="1097280"/>
            <a:ext cx="2493264" cy="530352"/>
          </a:xfrm>
          <a:prstGeom prst="rect">
            <a:avLst/>
          </a:prstGeom>
          <a:noFill/>
        </p:spPr>
        <p:txBody>
          <a:bodyPr wrap="square" lIns="45720" rIns="45720" tIns="18288" bIns="18288" anchor="ctr">
            <a:spAutoFit/>
          </a:bodyPr>
          <a:lstStyle/>
          <a:p>
            <a:pPr rtl="1" algn="ctr">
              <a:lnSpc>
                <a:spcPct val="100000"/>
              </a:lnSpc>
            </a:pPr>
            <a:r>
              <a:rPr sz="2200" b="1" lang="ar-MA">
                <a:solidFill>
                  <a:srgbClr val="FFFFFF"/>
                </a:solidFill>
                <a:latin typeface="Cairo"/>
                <a:cs typeface="Cairo"/>
              </a:rPr>
              <a:t>البرجوازية</a:t>
            </a:r>
          </a:p>
        </p:txBody>
      </p:sp>
      <p:sp>
        <p:nvSpPr>
          <p:cNvPr id="14" name="TextBox 13"/>
          <p:cNvSpPr txBox="1"/>
          <p:nvPr/>
        </p:nvSpPr>
        <p:spPr>
          <a:xfrm>
            <a:off x="521207" y="1664207"/>
            <a:ext cx="2456688" cy="1065275"/>
          </a:xfrm>
          <a:prstGeom prst="rect">
            <a:avLst/>
          </a:prstGeom>
          <a:noFill/>
        </p:spPr>
        <p:txBody>
          <a:bodyPr wrap="square" lIns="45720" rIns="45720" tIns="18288" bIns="18288" anchor="ctr">
            <a:spAutoFit/>
          </a:bodyPr>
          <a:lstStyle/>
          <a:p>
            <a:pPr rtl="1" algn="ctr">
              <a:lnSpc>
                <a:spcPct val="100000"/>
              </a:lnSpc>
            </a:pPr>
            <a:r>
              <a:rPr sz="2000" b="0" lang="ar-MA">
                <a:solidFill>
                  <a:srgbClr val="26303D"/>
                </a:solidFill>
                <a:latin typeface="Cairo"/>
                <a:cs typeface="Cairo"/>
              </a:rPr>
              <a:t>مالكو وسائل الإنتاج والرساميل</a:t>
            </a:r>
          </a:p>
        </p:txBody>
      </p:sp>
      <p:sp>
        <p:nvSpPr>
          <p:cNvPr id="15" name="Rounded Rectangle 14"/>
          <p:cNvSpPr/>
          <p:nvPr/>
        </p:nvSpPr>
        <p:spPr>
          <a:xfrm>
            <a:off x="6056376" y="2930652"/>
            <a:ext cx="2676144" cy="1687067"/>
          </a:xfrm>
          <a:prstGeom prst="roundRect">
            <a:avLst>
              <a:gd name="adj" fmla="val 8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Rounded Rectangle 15"/>
          <p:cNvSpPr/>
          <p:nvPr/>
        </p:nvSpPr>
        <p:spPr>
          <a:xfrm>
            <a:off x="6056376" y="2930652"/>
            <a:ext cx="2676144" cy="530352"/>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6147815" y="2930652"/>
            <a:ext cx="2493264" cy="530352"/>
          </a:xfrm>
          <a:prstGeom prst="rect">
            <a:avLst/>
          </a:prstGeom>
          <a:noFill/>
        </p:spPr>
        <p:txBody>
          <a:bodyPr wrap="square" lIns="45720" rIns="45720" tIns="18288" bIns="18288" anchor="ctr">
            <a:spAutoFit/>
          </a:bodyPr>
          <a:lstStyle/>
          <a:p>
            <a:pPr rtl="1" algn="ctr">
              <a:lnSpc>
                <a:spcPct val="100000"/>
              </a:lnSpc>
            </a:pPr>
            <a:r>
              <a:rPr sz="2200" b="1" lang="ar-MA">
                <a:solidFill>
                  <a:srgbClr val="FFFFFF"/>
                </a:solidFill>
                <a:latin typeface="Cairo"/>
                <a:cs typeface="Cairo"/>
              </a:rPr>
              <a:t>البروليتاريا</a:t>
            </a:r>
          </a:p>
        </p:txBody>
      </p:sp>
      <p:sp>
        <p:nvSpPr>
          <p:cNvPr id="18" name="TextBox 17"/>
          <p:cNvSpPr txBox="1"/>
          <p:nvPr/>
        </p:nvSpPr>
        <p:spPr>
          <a:xfrm>
            <a:off x="6166104" y="3497580"/>
            <a:ext cx="2456688" cy="1065275"/>
          </a:xfrm>
          <a:prstGeom prst="rect">
            <a:avLst/>
          </a:prstGeom>
          <a:noFill/>
        </p:spPr>
        <p:txBody>
          <a:bodyPr wrap="square" lIns="45720" rIns="45720" tIns="18288" bIns="18288" anchor="ctr">
            <a:spAutoFit/>
          </a:bodyPr>
          <a:lstStyle/>
          <a:p>
            <a:pPr rtl="1" algn="ctr">
              <a:lnSpc>
                <a:spcPct val="100000"/>
              </a:lnSpc>
            </a:pPr>
            <a:r>
              <a:rPr sz="2000" b="0" lang="ar-MA">
                <a:solidFill>
                  <a:srgbClr val="26303D"/>
                </a:solidFill>
                <a:latin typeface="Cairo"/>
                <a:cs typeface="Cairo"/>
              </a:rPr>
              <a:t>عمال لا يملكون إلا قوة عملهم</a:t>
            </a:r>
          </a:p>
        </p:txBody>
      </p:sp>
      <p:sp>
        <p:nvSpPr>
          <p:cNvPr id="19" name="Rounded Rectangle 18"/>
          <p:cNvSpPr/>
          <p:nvPr/>
        </p:nvSpPr>
        <p:spPr>
          <a:xfrm>
            <a:off x="3233927" y="2930652"/>
            <a:ext cx="2676144" cy="1687067"/>
          </a:xfrm>
          <a:prstGeom prst="roundRect">
            <a:avLst>
              <a:gd name="adj" fmla="val 8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Rounded Rectangle 19"/>
          <p:cNvSpPr/>
          <p:nvPr/>
        </p:nvSpPr>
        <p:spPr>
          <a:xfrm>
            <a:off x="3233927" y="2930652"/>
            <a:ext cx="2676144" cy="530352"/>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3325367" y="2930652"/>
            <a:ext cx="2493264" cy="530352"/>
          </a:xfrm>
          <a:prstGeom prst="rect">
            <a:avLst/>
          </a:prstGeom>
          <a:noFill/>
        </p:spPr>
        <p:txBody>
          <a:bodyPr wrap="square" lIns="45720" rIns="45720" tIns="18288" bIns="18288" anchor="ctr">
            <a:spAutoFit/>
          </a:bodyPr>
          <a:lstStyle/>
          <a:p>
            <a:pPr rtl="1" algn="ctr">
              <a:lnSpc>
                <a:spcPct val="100000"/>
              </a:lnSpc>
            </a:pPr>
            <a:r>
              <a:rPr sz="2200" b="1" lang="ar-MA">
                <a:solidFill>
                  <a:srgbClr val="FFFFFF"/>
                </a:solidFill>
                <a:latin typeface="Cairo"/>
                <a:cs typeface="Cairo"/>
              </a:rPr>
              <a:t>الإمبريالية</a:t>
            </a:r>
          </a:p>
        </p:txBody>
      </p:sp>
      <p:sp>
        <p:nvSpPr>
          <p:cNvPr id="22" name="TextBox 21"/>
          <p:cNvSpPr txBox="1"/>
          <p:nvPr/>
        </p:nvSpPr>
        <p:spPr>
          <a:xfrm>
            <a:off x="3343655" y="3497580"/>
            <a:ext cx="2456688" cy="1065275"/>
          </a:xfrm>
          <a:prstGeom prst="rect">
            <a:avLst/>
          </a:prstGeom>
          <a:noFill/>
        </p:spPr>
        <p:txBody>
          <a:bodyPr wrap="square" lIns="45720" rIns="45720" tIns="18288" bIns="18288" anchor="ctr">
            <a:spAutoFit/>
          </a:bodyPr>
          <a:lstStyle/>
          <a:p>
            <a:pPr rtl="1" algn="ctr">
              <a:lnSpc>
                <a:spcPct val="100000"/>
              </a:lnSpc>
            </a:pPr>
            <a:r>
              <a:rPr sz="2000" b="0" lang="ar-MA">
                <a:solidFill>
                  <a:srgbClr val="26303D"/>
                </a:solidFill>
                <a:latin typeface="Cairo"/>
                <a:cs typeface="Cairo"/>
              </a:rPr>
              <a:t>توسّع وهيمنة على الأسواق والمواد الأولية</a:t>
            </a:r>
          </a:p>
        </p:txBody>
      </p:sp>
      <p:sp>
        <p:nvSpPr>
          <p:cNvPr id="23" name="Rounded Rectangle 22"/>
          <p:cNvSpPr/>
          <p:nvPr/>
        </p:nvSpPr>
        <p:spPr>
          <a:xfrm>
            <a:off x="411479" y="2930652"/>
            <a:ext cx="2676144" cy="1687067"/>
          </a:xfrm>
          <a:prstGeom prst="roundRect">
            <a:avLst>
              <a:gd name="adj" fmla="val 8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Rounded Rectangle 23"/>
          <p:cNvSpPr/>
          <p:nvPr/>
        </p:nvSpPr>
        <p:spPr>
          <a:xfrm>
            <a:off x="411479" y="2930652"/>
            <a:ext cx="2676144" cy="530352"/>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502919" y="2930652"/>
            <a:ext cx="2493264" cy="530352"/>
          </a:xfrm>
          <a:prstGeom prst="rect">
            <a:avLst/>
          </a:prstGeom>
          <a:noFill/>
        </p:spPr>
        <p:txBody>
          <a:bodyPr wrap="square" lIns="45720" rIns="45720" tIns="18288" bIns="18288" anchor="ctr">
            <a:spAutoFit/>
          </a:bodyPr>
          <a:lstStyle/>
          <a:p>
            <a:pPr rtl="1" algn="ctr">
              <a:lnSpc>
                <a:spcPct val="100000"/>
              </a:lnSpc>
            </a:pPr>
            <a:r>
              <a:rPr sz="2200" b="1" lang="ar-MA">
                <a:solidFill>
                  <a:srgbClr val="FFFFFF"/>
                </a:solidFill>
                <a:latin typeface="Cairo"/>
                <a:cs typeface="Cairo"/>
              </a:rPr>
              <a:t>الاستعمار</a:t>
            </a:r>
          </a:p>
        </p:txBody>
      </p:sp>
      <p:sp>
        <p:nvSpPr>
          <p:cNvPr id="26" name="TextBox 25"/>
          <p:cNvSpPr txBox="1"/>
          <p:nvPr/>
        </p:nvSpPr>
        <p:spPr>
          <a:xfrm>
            <a:off x="521207" y="3497580"/>
            <a:ext cx="2456688" cy="1065275"/>
          </a:xfrm>
          <a:prstGeom prst="rect">
            <a:avLst/>
          </a:prstGeom>
          <a:noFill/>
        </p:spPr>
        <p:txBody>
          <a:bodyPr wrap="square" lIns="45720" rIns="45720" tIns="18288" bIns="18288" anchor="ctr">
            <a:spAutoFit/>
          </a:bodyPr>
          <a:lstStyle/>
          <a:p>
            <a:pPr rtl="1" algn="ctr">
              <a:lnSpc>
                <a:spcPct val="100000"/>
              </a:lnSpc>
            </a:pPr>
            <a:r>
              <a:rPr sz="2000" b="0" lang="ar-MA">
                <a:solidFill>
                  <a:srgbClr val="26303D"/>
                </a:solidFill>
                <a:latin typeface="Cairo"/>
                <a:cs typeface="Cairo"/>
              </a:rPr>
              <a:t>سيطرة على بلد آخر واستغلال موارده</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مفاهيم مفتاحية (2)</a:t>
            </a:r>
          </a:p>
        </p:txBody>
      </p:sp>
      <p:sp>
        <p:nvSpPr>
          <p:cNvPr id="3" name="Rounded Rectangle 2"/>
          <p:cNvSpPr/>
          <p:nvPr/>
        </p:nvSpPr>
        <p:spPr>
          <a:xfrm>
            <a:off x="6056376" y="1097280"/>
            <a:ext cx="2676144" cy="1687067"/>
          </a:xfrm>
          <a:prstGeom prst="roundRect">
            <a:avLst>
              <a:gd name="adj" fmla="val 8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ounded Rectangle 3"/>
          <p:cNvSpPr/>
          <p:nvPr/>
        </p:nvSpPr>
        <p:spPr>
          <a:xfrm>
            <a:off x="6056376" y="1097280"/>
            <a:ext cx="2676144" cy="530352"/>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6147815" y="1097280"/>
            <a:ext cx="2493264" cy="530352"/>
          </a:xfrm>
          <a:prstGeom prst="rect">
            <a:avLst/>
          </a:prstGeom>
          <a:noFill/>
        </p:spPr>
        <p:txBody>
          <a:bodyPr wrap="square" lIns="45720" rIns="45720" tIns="18288" bIns="18288" anchor="ctr">
            <a:spAutoFit/>
          </a:bodyPr>
          <a:lstStyle/>
          <a:p>
            <a:pPr rtl="1" algn="ctr">
              <a:lnSpc>
                <a:spcPct val="100000"/>
              </a:lnSpc>
            </a:pPr>
            <a:r>
              <a:rPr sz="2200" b="1" lang="ar-MA">
                <a:solidFill>
                  <a:srgbClr val="FFFFFF"/>
                </a:solidFill>
                <a:latin typeface="Cairo"/>
                <a:cs typeface="Cairo"/>
              </a:rPr>
              <a:t>الاشتراكية</a:t>
            </a:r>
          </a:p>
        </p:txBody>
      </p:sp>
      <p:sp>
        <p:nvSpPr>
          <p:cNvPr id="6" name="TextBox 5"/>
          <p:cNvSpPr txBox="1"/>
          <p:nvPr/>
        </p:nvSpPr>
        <p:spPr>
          <a:xfrm>
            <a:off x="6166104" y="1664207"/>
            <a:ext cx="2456688" cy="1065275"/>
          </a:xfrm>
          <a:prstGeom prst="rect">
            <a:avLst/>
          </a:prstGeom>
          <a:noFill/>
        </p:spPr>
        <p:txBody>
          <a:bodyPr wrap="square" lIns="45720" rIns="45720" tIns="18288" bIns="18288" anchor="ctr">
            <a:spAutoFit/>
          </a:bodyPr>
          <a:lstStyle/>
          <a:p>
            <a:pPr rtl="1" algn="ctr">
              <a:lnSpc>
                <a:spcPct val="100000"/>
              </a:lnSpc>
            </a:pPr>
            <a:r>
              <a:rPr sz="2000" b="0" lang="ar-MA">
                <a:solidFill>
                  <a:srgbClr val="26303D"/>
                </a:solidFill>
                <a:latin typeface="Cairo"/>
                <a:cs typeface="Cairo"/>
              </a:rPr>
              <a:t>عدالة اجتماعية وملكية جماعية</a:t>
            </a:r>
          </a:p>
        </p:txBody>
      </p:sp>
      <p:sp>
        <p:nvSpPr>
          <p:cNvPr id="7" name="Rounded Rectangle 6"/>
          <p:cNvSpPr/>
          <p:nvPr/>
        </p:nvSpPr>
        <p:spPr>
          <a:xfrm>
            <a:off x="3233927" y="1097280"/>
            <a:ext cx="2676144" cy="1687067"/>
          </a:xfrm>
          <a:prstGeom prst="roundRect">
            <a:avLst>
              <a:gd name="adj" fmla="val 8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ounded Rectangle 7"/>
          <p:cNvSpPr/>
          <p:nvPr/>
        </p:nvSpPr>
        <p:spPr>
          <a:xfrm>
            <a:off x="3233927" y="1097280"/>
            <a:ext cx="2676144" cy="530352"/>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3325367" y="1097280"/>
            <a:ext cx="2493264" cy="530352"/>
          </a:xfrm>
          <a:prstGeom prst="rect">
            <a:avLst/>
          </a:prstGeom>
          <a:noFill/>
        </p:spPr>
        <p:txBody>
          <a:bodyPr wrap="square" lIns="45720" rIns="45720" tIns="18288" bIns="18288" anchor="ctr">
            <a:spAutoFit/>
          </a:bodyPr>
          <a:lstStyle/>
          <a:p>
            <a:pPr rtl="1" algn="ctr">
              <a:lnSpc>
                <a:spcPct val="100000"/>
              </a:lnSpc>
            </a:pPr>
            <a:r>
              <a:rPr sz="2200" b="1" lang="ar-MA">
                <a:solidFill>
                  <a:srgbClr val="FFFFFF"/>
                </a:solidFill>
                <a:latin typeface="Cairo"/>
                <a:cs typeface="Cairo"/>
              </a:rPr>
              <a:t>التبعية</a:t>
            </a:r>
          </a:p>
        </p:txBody>
      </p:sp>
      <p:sp>
        <p:nvSpPr>
          <p:cNvPr id="10" name="TextBox 9"/>
          <p:cNvSpPr txBox="1"/>
          <p:nvPr/>
        </p:nvSpPr>
        <p:spPr>
          <a:xfrm>
            <a:off x="3343655" y="1664207"/>
            <a:ext cx="2456688" cy="1065275"/>
          </a:xfrm>
          <a:prstGeom prst="rect">
            <a:avLst/>
          </a:prstGeom>
          <a:noFill/>
        </p:spPr>
        <p:txBody>
          <a:bodyPr wrap="square" lIns="45720" rIns="45720" tIns="18288" bIns="18288" anchor="ctr">
            <a:spAutoFit/>
          </a:bodyPr>
          <a:lstStyle/>
          <a:p>
            <a:pPr rtl="1" algn="ctr">
              <a:lnSpc>
                <a:spcPct val="100000"/>
              </a:lnSpc>
            </a:pPr>
            <a:r>
              <a:rPr sz="2000" b="0" lang="ar-MA">
                <a:solidFill>
                  <a:srgbClr val="26303D"/>
                </a:solidFill>
                <a:latin typeface="Cairo"/>
                <a:cs typeface="Cairo"/>
              </a:rPr>
              <a:t>اقتصاد خاضع للقوى الكبرى</a:t>
            </a:r>
          </a:p>
        </p:txBody>
      </p:sp>
      <p:sp>
        <p:nvSpPr>
          <p:cNvPr id="11" name="Rounded Rectangle 10"/>
          <p:cNvSpPr/>
          <p:nvPr/>
        </p:nvSpPr>
        <p:spPr>
          <a:xfrm>
            <a:off x="411479" y="1097280"/>
            <a:ext cx="2676144" cy="1687067"/>
          </a:xfrm>
          <a:prstGeom prst="roundRect">
            <a:avLst>
              <a:gd name="adj" fmla="val 8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ounded Rectangle 11"/>
          <p:cNvSpPr/>
          <p:nvPr/>
        </p:nvSpPr>
        <p:spPr>
          <a:xfrm>
            <a:off x="411479" y="1097280"/>
            <a:ext cx="2676144" cy="530352"/>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502919" y="1097280"/>
            <a:ext cx="2493264" cy="530352"/>
          </a:xfrm>
          <a:prstGeom prst="rect">
            <a:avLst/>
          </a:prstGeom>
          <a:noFill/>
        </p:spPr>
        <p:txBody>
          <a:bodyPr wrap="square" lIns="45720" rIns="45720" tIns="18288" bIns="18288" anchor="ctr">
            <a:spAutoFit/>
          </a:bodyPr>
          <a:lstStyle/>
          <a:p>
            <a:pPr rtl="1" algn="ctr">
              <a:lnSpc>
                <a:spcPct val="100000"/>
              </a:lnSpc>
            </a:pPr>
            <a:r>
              <a:rPr sz="2200" b="1" lang="ar-MA">
                <a:solidFill>
                  <a:srgbClr val="FFFFFF"/>
                </a:solidFill>
                <a:latin typeface="Cairo"/>
                <a:cs typeface="Cairo"/>
              </a:rPr>
              <a:t>النهضة العربية</a:t>
            </a:r>
          </a:p>
        </p:txBody>
      </p:sp>
      <p:sp>
        <p:nvSpPr>
          <p:cNvPr id="14" name="TextBox 13"/>
          <p:cNvSpPr txBox="1"/>
          <p:nvPr/>
        </p:nvSpPr>
        <p:spPr>
          <a:xfrm>
            <a:off x="521207" y="1664207"/>
            <a:ext cx="2456688" cy="1065275"/>
          </a:xfrm>
          <a:prstGeom prst="rect">
            <a:avLst/>
          </a:prstGeom>
          <a:noFill/>
        </p:spPr>
        <p:txBody>
          <a:bodyPr wrap="square" lIns="45720" rIns="45720" tIns="18288" bIns="18288" anchor="ctr">
            <a:spAutoFit/>
          </a:bodyPr>
          <a:lstStyle/>
          <a:p>
            <a:pPr rtl="1" algn="ctr">
              <a:lnSpc>
                <a:spcPct val="100000"/>
              </a:lnSpc>
            </a:pPr>
            <a:r>
              <a:rPr sz="2000" b="0" lang="ar-MA">
                <a:solidFill>
                  <a:srgbClr val="26303D"/>
                </a:solidFill>
                <a:latin typeface="Cairo"/>
                <a:cs typeface="Cairo"/>
              </a:rPr>
              <a:t>حركة فكرية وإصلاحية في ق19م</a:t>
            </a:r>
          </a:p>
        </p:txBody>
      </p:sp>
      <p:sp>
        <p:nvSpPr>
          <p:cNvPr id="15" name="Rounded Rectangle 14"/>
          <p:cNvSpPr/>
          <p:nvPr/>
        </p:nvSpPr>
        <p:spPr>
          <a:xfrm>
            <a:off x="6056376" y="2930652"/>
            <a:ext cx="2676144" cy="1687067"/>
          </a:xfrm>
          <a:prstGeom prst="roundRect">
            <a:avLst>
              <a:gd name="adj" fmla="val 8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Rounded Rectangle 15"/>
          <p:cNvSpPr/>
          <p:nvPr/>
        </p:nvSpPr>
        <p:spPr>
          <a:xfrm>
            <a:off x="6056376" y="2930652"/>
            <a:ext cx="2676144" cy="530352"/>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6147815" y="2930652"/>
            <a:ext cx="2493264" cy="530352"/>
          </a:xfrm>
          <a:prstGeom prst="rect">
            <a:avLst/>
          </a:prstGeom>
          <a:noFill/>
        </p:spPr>
        <p:txBody>
          <a:bodyPr wrap="square" lIns="45720" rIns="45720" tIns="18288" bIns="18288" anchor="ctr">
            <a:spAutoFit/>
          </a:bodyPr>
          <a:lstStyle/>
          <a:p>
            <a:pPr rtl="1" algn="ctr">
              <a:lnSpc>
                <a:spcPct val="100000"/>
              </a:lnSpc>
            </a:pPr>
            <a:r>
              <a:rPr sz="2200" b="1" lang="ar-MA">
                <a:solidFill>
                  <a:srgbClr val="FFFFFF"/>
                </a:solidFill>
                <a:latin typeface="Cairo"/>
                <a:cs typeface="Cairo"/>
              </a:rPr>
              <a:t>الحماية</a:t>
            </a:r>
          </a:p>
        </p:txBody>
      </p:sp>
      <p:sp>
        <p:nvSpPr>
          <p:cNvPr id="18" name="TextBox 17"/>
          <p:cNvSpPr txBox="1"/>
          <p:nvPr/>
        </p:nvSpPr>
        <p:spPr>
          <a:xfrm>
            <a:off x="6166104" y="3497580"/>
            <a:ext cx="2456688" cy="1065275"/>
          </a:xfrm>
          <a:prstGeom prst="rect">
            <a:avLst/>
          </a:prstGeom>
          <a:noFill/>
        </p:spPr>
        <p:txBody>
          <a:bodyPr wrap="square" lIns="45720" rIns="45720" tIns="18288" bIns="18288" anchor="ctr">
            <a:spAutoFit/>
          </a:bodyPr>
          <a:lstStyle/>
          <a:p>
            <a:pPr rtl="1" algn="ctr">
              <a:lnSpc>
                <a:spcPct val="100000"/>
              </a:lnSpc>
            </a:pPr>
            <a:r>
              <a:rPr sz="2000" b="0" lang="ar-MA">
                <a:solidFill>
                  <a:srgbClr val="26303D"/>
                </a:solidFill>
                <a:latin typeface="Cairo"/>
                <a:cs typeface="Cairo"/>
              </a:rPr>
              <a:t>استعمار غير مباشر؛ المغرب 1912</a:t>
            </a:r>
          </a:p>
        </p:txBody>
      </p:sp>
      <p:sp>
        <p:nvSpPr>
          <p:cNvPr id="19" name="Rounded Rectangle 18"/>
          <p:cNvSpPr/>
          <p:nvPr/>
        </p:nvSpPr>
        <p:spPr>
          <a:xfrm>
            <a:off x="3233927" y="2930652"/>
            <a:ext cx="2676144" cy="1687067"/>
          </a:xfrm>
          <a:prstGeom prst="roundRect">
            <a:avLst>
              <a:gd name="adj" fmla="val 8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Rounded Rectangle 19"/>
          <p:cNvSpPr/>
          <p:nvPr/>
        </p:nvSpPr>
        <p:spPr>
          <a:xfrm>
            <a:off x="3233927" y="2930652"/>
            <a:ext cx="2676144" cy="530352"/>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3325367" y="2930652"/>
            <a:ext cx="2493264" cy="530352"/>
          </a:xfrm>
          <a:prstGeom prst="rect">
            <a:avLst/>
          </a:prstGeom>
          <a:noFill/>
        </p:spPr>
        <p:txBody>
          <a:bodyPr wrap="square" lIns="45720" rIns="45720" tIns="18288" bIns="18288" anchor="ctr">
            <a:spAutoFit/>
          </a:bodyPr>
          <a:lstStyle/>
          <a:p>
            <a:pPr rtl="1" algn="ctr">
              <a:lnSpc>
                <a:spcPct val="100000"/>
              </a:lnSpc>
            </a:pPr>
            <a:r>
              <a:rPr sz="2200" b="1" lang="ar-MA">
                <a:solidFill>
                  <a:srgbClr val="FFFFFF"/>
                </a:solidFill>
                <a:latin typeface="Cairo"/>
                <a:cs typeface="Cairo"/>
              </a:rPr>
              <a:t>الثنائية القطبية</a:t>
            </a:r>
          </a:p>
        </p:txBody>
      </p:sp>
      <p:sp>
        <p:nvSpPr>
          <p:cNvPr id="22" name="TextBox 21"/>
          <p:cNvSpPr txBox="1"/>
          <p:nvPr/>
        </p:nvSpPr>
        <p:spPr>
          <a:xfrm>
            <a:off x="3343655" y="3497580"/>
            <a:ext cx="2456688" cy="1065275"/>
          </a:xfrm>
          <a:prstGeom prst="rect">
            <a:avLst/>
          </a:prstGeom>
          <a:noFill/>
        </p:spPr>
        <p:txBody>
          <a:bodyPr wrap="square" lIns="45720" rIns="45720" tIns="18288" bIns="18288" anchor="ctr">
            <a:spAutoFit/>
          </a:bodyPr>
          <a:lstStyle/>
          <a:p>
            <a:pPr rtl="1" algn="ctr">
              <a:lnSpc>
                <a:spcPct val="100000"/>
              </a:lnSpc>
            </a:pPr>
            <a:r>
              <a:rPr sz="2000" b="0" lang="ar-MA">
                <a:solidFill>
                  <a:srgbClr val="26303D"/>
                </a:solidFill>
                <a:latin typeface="Cairo"/>
                <a:cs typeface="Cairo"/>
              </a:rPr>
              <a:t>معسكر غربي ومعسكر شرقي بعد 1945</a:t>
            </a:r>
          </a:p>
        </p:txBody>
      </p:sp>
      <p:sp>
        <p:nvSpPr>
          <p:cNvPr id="23" name="Rounded Rectangle 22"/>
          <p:cNvSpPr/>
          <p:nvPr/>
        </p:nvSpPr>
        <p:spPr>
          <a:xfrm>
            <a:off x="411479" y="2930652"/>
            <a:ext cx="2676144" cy="1687067"/>
          </a:xfrm>
          <a:prstGeom prst="roundRect">
            <a:avLst>
              <a:gd name="adj" fmla="val 8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Rounded Rectangle 23"/>
          <p:cNvSpPr/>
          <p:nvPr/>
        </p:nvSpPr>
        <p:spPr>
          <a:xfrm>
            <a:off x="411479" y="2930652"/>
            <a:ext cx="2676144" cy="530352"/>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502919" y="2930652"/>
            <a:ext cx="2493264" cy="530352"/>
          </a:xfrm>
          <a:prstGeom prst="rect">
            <a:avLst/>
          </a:prstGeom>
          <a:noFill/>
        </p:spPr>
        <p:txBody>
          <a:bodyPr wrap="square" lIns="45720" rIns="45720" tIns="18288" bIns="18288" anchor="ctr">
            <a:spAutoFit/>
          </a:bodyPr>
          <a:lstStyle/>
          <a:p>
            <a:pPr rtl="1" algn="ctr">
              <a:lnSpc>
                <a:spcPct val="100000"/>
              </a:lnSpc>
            </a:pPr>
            <a:r>
              <a:rPr sz="2200" b="1" lang="ar-MA">
                <a:solidFill>
                  <a:srgbClr val="FFFFFF"/>
                </a:solidFill>
                <a:latin typeface="Cairo"/>
                <a:cs typeface="Cairo"/>
              </a:rPr>
              <a:t>حركات التحرر</a:t>
            </a:r>
          </a:p>
        </p:txBody>
      </p:sp>
      <p:sp>
        <p:nvSpPr>
          <p:cNvPr id="26" name="TextBox 25"/>
          <p:cNvSpPr txBox="1"/>
          <p:nvPr/>
        </p:nvSpPr>
        <p:spPr>
          <a:xfrm>
            <a:off x="521207" y="3497580"/>
            <a:ext cx="2456688" cy="1065275"/>
          </a:xfrm>
          <a:prstGeom prst="rect">
            <a:avLst/>
          </a:prstGeom>
          <a:noFill/>
        </p:spPr>
        <p:txBody>
          <a:bodyPr wrap="square" lIns="45720" rIns="45720" tIns="18288" bIns="18288" anchor="ctr">
            <a:spAutoFit/>
          </a:bodyPr>
          <a:lstStyle/>
          <a:p>
            <a:pPr rtl="1" algn="ctr">
              <a:lnSpc>
                <a:spcPct val="100000"/>
              </a:lnSpc>
            </a:pPr>
            <a:r>
              <a:rPr sz="2000" b="0" lang="ar-MA">
                <a:solidFill>
                  <a:srgbClr val="26303D"/>
                </a:solidFill>
                <a:latin typeface="Cairo"/>
                <a:cs typeface="Cairo"/>
              </a:rPr>
              <a:t>نضال الشعوب من أجل الاستقلال</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مفاهيم متقابلة: لا تخلط بينها</a:t>
            </a:r>
          </a:p>
        </p:txBody>
      </p:sp>
      <p:sp>
        <p:nvSpPr>
          <p:cNvPr id="3" name="Rounded Rectangle 2"/>
          <p:cNvSpPr/>
          <p:nvPr/>
        </p:nvSpPr>
        <p:spPr>
          <a:xfrm>
            <a:off x="5212080" y="1097280"/>
            <a:ext cx="3520440" cy="1075943"/>
          </a:xfrm>
          <a:prstGeom prst="roundRect">
            <a:avLst>
              <a:gd name="adj" fmla="val 15000"/>
            </a:avLst>
          </a:prstGeom>
          <a:solidFill>
            <a:srgbClr val="FFFFFF"/>
          </a:solidFill>
          <a:ln w="15875">
            <a:solidFill>
              <a:srgbClr val="1F6F7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ounded Rectangle 3"/>
          <p:cNvSpPr/>
          <p:nvPr/>
        </p:nvSpPr>
        <p:spPr>
          <a:xfrm>
            <a:off x="7406640" y="1097280"/>
            <a:ext cx="1325880" cy="1075943"/>
          </a:xfrm>
          <a:prstGeom prst="roundRect">
            <a:avLst>
              <a:gd name="adj" fmla="val 15000"/>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7406640" y="1097280"/>
            <a:ext cx="1325880" cy="1075943"/>
          </a:xfrm>
          <a:prstGeom prst="rect">
            <a:avLst/>
          </a:prstGeom>
          <a:noFill/>
        </p:spPr>
        <p:txBody>
          <a:bodyPr wrap="square" lIns="45720" rIns="45720" tIns="18288" bIns="18288" anchor="ctr">
            <a:spAutoFit/>
          </a:bodyPr>
          <a:lstStyle/>
          <a:p>
            <a:pPr rtl="1" algn="ctr">
              <a:lnSpc>
                <a:spcPct val="95000"/>
              </a:lnSpc>
            </a:pPr>
            <a:r>
              <a:rPr sz="1900" b="1" lang="ar-MA">
                <a:solidFill>
                  <a:srgbClr val="FFFFFF"/>
                </a:solidFill>
                <a:latin typeface="Cairo"/>
                <a:cs typeface="Cairo"/>
              </a:rPr>
              <a:t>البرجوازية</a:t>
            </a:r>
          </a:p>
        </p:txBody>
      </p:sp>
      <p:sp>
        <p:nvSpPr>
          <p:cNvPr id="6" name="TextBox 5"/>
          <p:cNvSpPr txBox="1"/>
          <p:nvPr/>
        </p:nvSpPr>
        <p:spPr>
          <a:xfrm>
            <a:off x="5303520" y="1097280"/>
            <a:ext cx="2057400" cy="1075943"/>
          </a:xfrm>
          <a:prstGeom prst="rect">
            <a:avLst/>
          </a:prstGeom>
          <a:noFill/>
        </p:spPr>
        <p:txBody>
          <a:bodyPr wrap="square" lIns="45720" rIns="45720" tIns="18288" bIns="18288" anchor="ctr">
            <a:spAutoFit/>
          </a:bodyPr>
          <a:lstStyle/>
          <a:p>
            <a:pPr rtl="1" algn="r">
              <a:lnSpc>
                <a:spcPct val="100000"/>
              </a:lnSpc>
            </a:pPr>
            <a:r>
              <a:rPr sz="1800" b="0" lang="ar-MA">
                <a:solidFill>
                  <a:srgbClr val="26303D"/>
                </a:solidFill>
                <a:latin typeface="Cairo"/>
                <a:cs typeface="Cairo"/>
              </a:rPr>
              <a:t>تملك وسائل الإنتاج والرساميل</a:t>
            </a:r>
          </a:p>
        </p:txBody>
      </p:sp>
      <p:sp>
        <p:nvSpPr>
          <p:cNvPr id="7" name="Rounded Rectangle 6"/>
          <p:cNvSpPr/>
          <p:nvPr/>
        </p:nvSpPr>
        <p:spPr>
          <a:xfrm>
            <a:off x="411480" y="1097280"/>
            <a:ext cx="3520440" cy="1075943"/>
          </a:xfrm>
          <a:prstGeom prst="roundRect">
            <a:avLst>
              <a:gd name="adj" fmla="val 15000"/>
            </a:avLst>
          </a:prstGeom>
          <a:solidFill>
            <a:srgbClr val="FFFFFF"/>
          </a:solidFill>
          <a:ln w="15875">
            <a:solidFill>
              <a:srgbClr val="8C2F3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ounded Rectangle 7"/>
          <p:cNvSpPr/>
          <p:nvPr/>
        </p:nvSpPr>
        <p:spPr>
          <a:xfrm>
            <a:off x="2606039" y="1097280"/>
            <a:ext cx="1325880" cy="1075943"/>
          </a:xfrm>
          <a:prstGeom prst="roundRect">
            <a:avLst>
              <a:gd name="adj" fmla="val 15000"/>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2606039" y="1097280"/>
            <a:ext cx="1325880" cy="1075943"/>
          </a:xfrm>
          <a:prstGeom prst="rect">
            <a:avLst/>
          </a:prstGeom>
          <a:noFill/>
        </p:spPr>
        <p:txBody>
          <a:bodyPr wrap="square" lIns="45720" rIns="45720" tIns="18288" bIns="18288" anchor="ctr">
            <a:spAutoFit/>
          </a:bodyPr>
          <a:lstStyle/>
          <a:p>
            <a:pPr rtl="1" algn="ctr">
              <a:lnSpc>
                <a:spcPct val="95000"/>
              </a:lnSpc>
            </a:pPr>
            <a:r>
              <a:rPr sz="1900" b="1" lang="ar-MA">
                <a:solidFill>
                  <a:srgbClr val="FFFFFF"/>
                </a:solidFill>
                <a:latin typeface="Cairo"/>
                <a:cs typeface="Cairo"/>
              </a:rPr>
              <a:t>البروليتاريا</a:t>
            </a:r>
          </a:p>
        </p:txBody>
      </p:sp>
      <p:sp>
        <p:nvSpPr>
          <p:cNvPr id="10" name="TextBox 9"/>
          <p:cNvSpPr txBox="1"/>
          <p:nvPr/>
        </p:nvSpPr>
        <p:spPr>
          <a:xfrm>
            <a:off x="502920" y="1097280"/>
            <a:ext cx="2057400" cy="1075943"/>
          </a:xfrm>
          <a:prstGeom prst="rect">
            <a:avLst/>
          </a:prstGeom>
          <a:noFill/>
        </p:spPr>
        <p:txBody>
          <a:bodyPr wrap="square" lIns="45720" rIns="45720" tIns="18288" bIns="18288" anchor="ctr">
            <a:spAutoFit/>
          </a:bodyPr>
          <a:lstStyle/>
          <a:p>
            <a:pPr rtl="1" algn="r">
              <a:lnSpc>
                <a:spcPct val="100000"/>
              </a:lnSpc>
            </a:pPr>
            <a:r>
              <a:rPr sz="1800" b="0" lang="ar-MA">
                <a:solidFill>
                  <a:srgbClr val="26303D"/>
                </a:solidFill>
                <a:latin typeface="Cairo"/>
                <a:cs typeface="Cairo"/>
              </a:rPr>
              <a:t>لا تملك إلا قوة عملها</a:t>
            </a:r>
          </a:p>
        </p:txBody>
      </p:sp>
      <p:sp>
        <p:nvSpPr>
          <p:cNvPr id="11" name="Oval 10"/>
          <p:cNvSpPr/>
          <p:nvPr/>
        </p:nvSpPr>
        <p:spPr>
          <a:xfrm>
            <a:off x="4288536" y="1351787"/>
            <a:ext cx="566928" cy="566928"/>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a:t>
            </a:r>
          </a:p>
        </p:txBody>
      </p:sp>
      <p:sp>
        <p:nvSpPr>
          <p:cNvPr id="12" name="Rounded Rectangle 11"/>
          <p:cNvSpPr/>
          <p:nvPr/>
        </p:nvSpPr>
        <p:spPr>
          <a:xfrm>
            <a:off x="5212080" y="2319527"/>
            <a:ext cx="3520440" cy="1075943"/>
          </a:xfrm>
          <a:prstGeom prst="roundRect">
            <a:avLst>
              <a:gd name="adj" fmla="val 15000"/>
            </a:avLst>
          </a:prstGeom>
          <a:solidFill>
            <a:srgbClr val="FFFFFF"/>
          </a:solidFill>
          <a:ln w="15875">
            <a:solidFill>
              <a:srgbClr val="4F7A3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ounded Rectangle 12"/>
          <p:cNvSpPr/>
          <p:nvPr/>
        </p:nvSpPr>
        <p:spPr>
          <a:xfrm>
            <a:off x="7406640" y="2319527"/>
            <a:ext cx="1325880" cy="1075943"/>
          </a:xfrm>
          <a:prstGeom prst="roundRect">
            <a:avLst>
              <a:gd name="adj" fmla="val 15000"/>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7406640" y="2319527"/>
            <a:ext cx="1325880" cy="1075943"/>
          </a:xfrm>
          <a:prstGeom prst="rect">
            <a:avLst/>
          </a:prstGeom>
          <a:noFill/>
        </p:spPr>
        <p:txBody>
          <a:bodyPr wrap="square" lIns="45720" rIns="45720" tIns="18288" bIns="18288" anchor="ctr">
            <a:spAutoFit/>
          </a:bodyPr>
          <a:lstStyle/>
          <a:p>
            <a:pPr rtl="1" algn="ctr">
              <a:lnSpc>
                <a:spcPct val="95000"/>
              </a:lnSpc>
            </a:pPr>
            <a:r>
              <a:rPr sz="1900" b="1" lang="ar-MA">
                <a:solidFill>
                  <a:srgbClr val="FFFFFF"/>
                </a:solidFill>
                <a:latin typeface="Cairo"/>
                <a:cs typeface="Cairo"/>
              </a:rPr>
              <a:t>الرأسمالية</a:t>
            </a:r>
          </a:p>
        </p:txBody>
      </p:sp>
      <p:sp>
        <p:nvSpPr>
          <p:cNvPr id="15" name="TextBox 14"/>
          <p:cNvSpPr txBox="1"/>
          <p:nvPr/>
        </p:nvSpPr>
        <p:spPr>
          <a:xfrm>
            <a:off x="5303520" y="2319527"/>
            <a:ext cx="2057400" cy="1075943"/>
          </a:xfrm>
          <a:prstGeom prst="rect">
            <a:avLst/>
          </a:prstGeom>
          <a:noFill/>
        </p:spPr>
        <p:txBody>
          <a:bodyPr wrap="square" lIns="45720" rIns="45720" tIns="18288" bIns="18288" anchor="ctr">
            <a:spAutoFit/>
          </a:bodyPr>
          <a:lstStyle/>
          <a:p>
            <a:pPr rtl="1" algn="r">
              <a:lnSpc>
                <a:spcPct val="100000"/>
              </a:lnSpc>
            </a:pPr>
            <a:r>
              <a:rPr sz="1800" b="0" lang="ar-MA">
                <a:solidFill>
                  <a:srgbClr val="26303D"/>
                </a:solidFill>
                <a:latin typeface="Cairo"/>
                <a:cs typeface="Cairo"/>
              </a:rPr>
              <a:t>ملكية خاصة وحرية المبادرة</a:t>
            </a:r>
          </a:p>
        </p:txBody>
      </p:sp>
      <p:sp>
        <p:nvSpPr>
          <p:cNvPr id="16" name="Rounded Rectangle 15"/>
          <p:cNvSpPr/>
          <p:nvPr/>
        </p:nvSpPr>
        <p:spPr>
          <a:xfrm>
            <a:off x="411480" y="2319527"/>
            <a:ext cx="3520440" cy="1075943"/>
          </a:xfrm>
          <a:prstGeom prst="roundRect">
            <a:avLst>
              <a:gd name="adj" fmla="val 15000"/>
            </a:avLst>
          </a:prstGeom>
          <a:solidFill>
            <a:srgbClr val="FFFFFF"/>
          </a:solidFill>
          <a:ln w="15875">
            <a:solidFill>
              <a:srgbClr val="B06A1E"/>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Rounded Rectangle 16"/>
          <p:cNvSpPr/>
          <p:nvPr/>
        </p:nvSpPr>
        <p:spPr>
          <a:xfrm>
            <a:off x="2606039" y="2319527"/>
            <a:ext cx="1325880" cy="1075943"/>
          </a:xfrm>
          <a:prstGeom prst="roundRect">
            <a:avLst>
              <a:gd name="adj" fmla="val 15000"/>
            </a:avLst>
          </a:prstGeom>
          <a:solidFill>
            <a:srgbClr val="B0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2606039" y="2319527"/>
            <a:ext cx="1325880" cy="1075943"/>
          </a:xfrm>
          <a:prstGeom prst="rect">
            <a:avLst/>
          </a:prstGeom>
          <a:noFill/>
        </p:spPr>
        <p:txBody>
          <a:bodyPr wrap="square" lIns="45720" rIns="45720" tIns="18288" bIns="18288" anchor="ctr">
            <a:spAutoFit/>
          </a:bodyPr>
          <a:lstStyle/>
          <a:p>
            <a:pPr rtl="1" algn="ctr">
              <a:lnSpc>
                <a:spcPct val="95000"/>
              </a:lnSpc>
            </a:pPr>
            <a:r>
              <a:rPr sz="1900" b="1" lang="ar-MA">
                <a:solidFill>
                  <a:srgbClr val="FFFFFF"/>
                </a:solidFill>
                <a:latin typeface="Cairo"/>
                <a:cs typeface="Cairo"/>
              </a:rPr>
              <a:t>الاشتراكية</a:t>
            </a:r>
          </a:p>
        </p:txBody>
      </p:sp>
      <p:sp>
        <p:nvSpPr>
          <p:cNvPr id="19" name="TextBox 18"/>
          <p:cNvSpPr txBox="1"/>
          <p:nvPr/>
        </p:nvSpPr>
        <p:spPr>
          <a:xfrm>
            <a:off x="502920" y="2319527"/>
            <a:ext cx="2057400" cy="1075943"/>
          </a:xfrm>
          <a:prstGeom prst="rect">
            <a:avLst/>
          </a:prstGeom>
          <a:noFill/>
        </p:spPr>
        <p:txBody>
          <a:bodyPr wrap="square" lIns="45720" rIns="45720" tIns="18288" bIns="18288" anchor="ctr">
            <a:spAutoFit/>
          </a:bodyPr>
          <a:lstStyle/>
          <a:p>
            <a:pPr rtl="1" algn="r">
              <a:lnSpc>
                <a:spcPct val="100000"/>
              </a:lnSpc>
            </a:pPr>
            <a:r>
              <a:rPr sz="1800" b="0" lang="ar-MA">
                <a:solidFill>
                  <a:srgbClr val="26303D"/>
                </a:solidFill>
                <a:latin typeface="Cairo"/>
                <a:cs typeface="Cairo"/>
              </a:rPr>
              <a:t>ملكية جماعية وعدالة اجتماعية</a:t>
            </a:r>
          </a:p>
        </p:txBody>
      </p:sp>
      <p:sp>
        <p:nvSpPr>
          <p:cNvPr id="20" name="Oval 19"/>
          <p:cNvSpPr/>
          <p:nvPr/>
        </p:nvSpPr>
        <p:spPr>
          <a:xfrm>
            <a:off x="4288536" y="2574035"/>
            <a:ext cx="566928" cy="566928"/>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a:t>
            </a:r>
          </a:p>
        </p:txBody>
      </p:sp>
      <p:sp>
        <p:nvSpPr>
          <p:cNvPr id="21" name="Rounded Rectangle 20"/>
          <p:cNvSpPr/>
          <p:nvPr/>
        </p:nvSpPr>
        <p:spPr>
          <a:xfrm>
            <a:off x="5212080" y="3541775"/>
            <a:ext cx="3520440" cy="1075943"/>
          </a:xfrm>
          <a:prstGeom prst="roundRect">
            <a:avLst>
              <a:gd name="adj" fmla="val 15000"/>
            </a:avLst>
          </a:prstGeom>
          <a:solidFill>
            <a:srgbClr val="FFFFFF"/>
          </a:solidFill>
          <a:ln w="15875">
            <a:solidFill>
              <a:srgbClr val="4A4F8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Rounded Rectangle 21"/>
          <p:cNvSpPr/>
          <p:nvPr/>
        </p:nvSpPr>
        <p:spPr>
          <a:xfrm>
            <a:off x="7406640" y="3541775"/>
            <a:ext cx="1325880" cy="1075943"/>
          </a:xfrm>
          <a:prstGeom prst="roundRect">
            <a:avLst>
              <a:gd name="adj" fmla="val 15000"/>
            </a:avLst>
          </a:prstGeom>
          <a:solidFill>
            <a:srgbClr val="4A4F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7406640" y="3541775"/>
            <a:ext cx="1325880" cy="1075943"/>
          </a:xfrm>
          <a:prstGeom prst="rect">
            <a:avLst/>
          </a:prstGeom>
          <a:noFill/>
        </p:spPr>
        <p:txBody>
          <a:bodyPr wrap="square" lIns="45720" rIns="45720" tIns="18288" bIns="18288" anchor="ctr">
            <a:spAutoFit/>
          </a:bodyPr>
          <a:lstStyle/>
          <a:p>
            <a:pPr rtl="1" algn="ctr">
              <a:lnSpc>
                <a:spcPct val="95000"/>
              </a:lnSpc>
            </a:pPr>
            <a:r>
              <a:rPr sz="1900" b="1" lang="ar-MA">
                <a:solidFill>
                  <a:srgbClr val="FFFFFF"/>
                </a:solidFill>
                <a:latin typeface="Cairo"/>
                <a:cs typeface="Cairo"/>
              </a:rPr>
              <a:t>الإمبريالية</a:t>
            </a:r>
          </a:p>
        </p:txBody>
      </p:sp>
      <p:sp>
        <p:nvSpPr>
          <p:cNvPr id="24" name="TextBox 23"/>
          <p:cNvSpPr txBox="1"/>
          <p:nvPr/>
        </p:nvSpPr>
        <p:spPr>
          <a:xfrm>
            <a:off x="5303520" y="3541775"/>
            <a:ext cx="2057400" cy="1075943"/>
          </a:xfrm>
          <a:prstGeom prst="rect">
            <a:avLst/>
          </a:prstGeom>
          <a:noFill/>
        </p:spPr>
        <p:txBody>
          <a:bodyPr wrap="square" lIns="45720" rIns="45720" tIns="18288" bIns="18288" anchor="ctr">
            <a:spAutoFit/>
          </a:bodyPr>
          <a:lstStyle/>
          <a:p>
            <a:pPr rtl="1" algn="r">
              <a:lnSpc>
                <a:spcPct val="100000"/>
              </a:lnSpc>
            </a:pPr>
            <a:r>
              <a:rPr sz="1800" b="0" lang="ar-MA">
                <a:solidFill>
                  <a:srgbClr val="26303D"/>
                </a:solidFill>
                <a:latin typeface="Cairo"/>
                <a:cs typeface="Cairo"/>
              </a:rPr>
              <a:t>سياسة توسع وهيمنة</a:t>
            </a:r>
          </a:p>
        </p:txBody>
      </p:sp>
      <p:sp>
        <p:nvSpPr>
          <p:cNvPr id="25" name="Rounded Rectangle 24"/>
          <p:cNvSpPr/>
          <p:nvPr/>
        </p:nvSpPr>
        <p:spPr>
          <a:xfrm>
            <a:off x="411480" y="3541775"/>
            <a:ext cx="3520440" cy="1075943"/>
          </a:xfrm>
          <a:prstGeom prst="roundRect">
            <a:avLst>
              <a:gd name="adj" fmla="val 15000"/>
            </a:avLst>
          </a:prstGeom>
          <a:solidFill>
            <a:srgbClr val="FFFFFF"/>
          </a:solidFill>
          <a:ln w="15875">
            <a:solidFill>
              <a:srgbClr val="0B224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Rounded Rectangle 25"/>
          <p:cNvSpPr/>
          <p:nvPr/>
        </p:nvSpPr>
        <p:spPr>
          <a:xfrm>
            <a:off x="2606039" y="3541775"/>
            <a:ext cx="1325880" cy="1075943"/>
          </a:xfrm>
          <a:prstGeom prst="roundRect">
            <a:avLst>
              <a:gd name="adj" fmla="val 15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TextBox 26"/>
          <p:cNvSpPr txBox="1"/>
          <p:nvPr/>
        </p:nvSpPr>
        <p:spPr>
          <a:xfrm>
            <a:off x="2606039" y="3541775"/>
            <a:ext cx="1325880" cy="1075943"/>
          </a:xfrm>
          <a:prstGeom prst="rect">
            <a:avLst/>
          </a:prstGeom>
          <a:noFill/>
        </p:spPr>
        <p:txBody>
          <a:bodyPr wrap="square" lIns="45720" rIns="45720" tIns="18288" bIns="18288" anchor="ctr">
            <a:spAutoFit/>
          </a:bodyPr>
          <a:lstStyle/>
          <a:p>
            <a:pPr rtl="1" algn="ctr">
              <a:lnSpc>
                <a:spcPct val="95000"/>
              </a:lnSpc>
            </a:pPr>
            <a:r>
              <a:rPr sz="1900" b="1" lang="ar-MA">
                <a:solidFill>
                  <a:srgbClr val="FFFFFF"/>
                </a:solidFill>
                <a:latin typeface="Cairo"/>
                <a:cs typeface="Cairo"/>
              </a:rPr>
              <a:t>الاستعمار</a:t>
            </a:r>
          </a:p>
        </p:txBody>
      </p:sp>
      <p:sp>
        <p:nvSpPr>
          <p:cNvPr id="28" name="TextBox 27"/>
          <p:cNvSpPr txBox="1"/>
          <p:nvPr/>
        </p:nvSpPr>
        <p:spPr>
          <a:xfrm>
            <a:off x="502920" y="3541775"/>
            <a:ext cx="2057400" cy="1075943"/>
          </a:xfrm>
          <a:prstGeom prst="rect">
            <a:avLst/>
          </a:prstGeom>
          <a:noFill/>
        </p:spPr>
        <p:txBody>
          <a:bodyPr wrap="square" lIns="45720" rIns="45720" tIns="18288" bIns="18288" anchor="ctr">
            <a:spAutoFit/>
          </a:bodyPr>
          <a:lstStyle/>
          <a:p>
            <a:pPr rtl="1" algn="r">
              <a:lnSpc>
                <a:spcPct val="100000"/>
              </a:lnSpc>
            </a:pPr>
            <a:r>
              <a:rPr sz="1800" b="0" lang="ar-MA">
                <a:solidFill>
                  <a:srgbClr val="26303D"/>
                </a:solidFill>
                <a:latin typeface="Cairo"/>
                <a:cs typeface="Cairo"/>
              </a:rPr>
              <a:t>سيطرة فعلية على بلد آخر</a:t>
            </a:r>
          </a:p>
        </p:txBody>
      </p:sp>
      <p:sp>
        <p:nvSpPr>
          <p:cNvPr id="29" name="Oval 28"/>
          <p:cNvSpPr/>
          <p:nvPr/>
        </p:nvSpPr>
        <p:spPr>
          <a:xfrm>
            <a:off x="4288536" y="3796283"/>
            <a:ext cx="566928" cy="566928"/>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المعجم التاريخي: لغة العصر الرأسمالي</a:t>
            </a:r>
          </a:p>
        </p:txBody>
      </p:sp>
      <p:sp>
        <p:nvSpPr>
          <p:cNvPr id="3" name="Rounded Rectangle 2"/>
          <p:cNvSpPr/>
          <p:nvPr/>
        </p:nvSpPr>
        <p:spPr>
          <a:xfrm>
            <a:off x="1732026" y="1042415"/>
            <a:ext cx="5679947" cy="3218687"/>
          </a:xfrm>
          <a:prstGeom prst="roundRect">
            <a:avLst>
              <a:gd name="adj" fmla="val 3000"/>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taqdim-08.jpg"/>
          <p:cNvPicPr>
            <a:picLocks noChangeAspect="1"/>
          </p:cNvPicPr>
          <p:nvPr/>
        </p:nvPicPr>
        <p:blipFill>
          <a:blip r:embed="rId2"/>
          <a:stretch>
            <a:fillRect/>
          </a:stretch>
        </p:blipFill>
        <p:spPr>
          <a:xfrm>
            <a:off x="1786890" y="1097280"/>
            <a:ext cx="5570219" cy="3108959"/>
          </a:xfrm>
          <a:prstGeom prst="rect">
            <a:avLst/>
          </a:prstGeom>
        </p:spPr>
      </p:pic>
      <p:sp>
        <p:nvSpPr>
          <p:cNvPr id="5" name="TextBox 4"/>
          <p:cNvSpPr txBox="1"/>
          <p:nvPr/>
        </p:nvSpPr>
        <p:spPr>
          <a:xfrm>
            <a:off x="411480" y="4297679"/>
            <a:ext cx="8321040" cy="365760"/>
          </a:xfrm>
          <a:prstGeom prst="rect">
            <a:avLst/>
          </a:prstGeom>
          <a:noFill/>
        </p:spPr>
        <p:txBody>
          <a:bodyPr wrap="square" lIns="45720" rIns="45720" tIns="18288" bIns="18288" anchor="ctr">
            <a:spAutoFit/>
          </a:bodyPr>
          <a:lstStyle/>
          <a:p>
            <a:pPr rtl="1" algn="ctr">
              <a:lnSpc>
                <a:spcPct val="100000"/>
              </a:lnSpc>
            </a:pPr>
            <a:r>
              <a:rPr sz="1600" b="0" lang="ar-MA">
                <a:solidFill>
                  <a:srgbClr val="5B6675"/>
                </a:solidFill>
                <a:latin typeface="Cairo"/>
                <a:cs typeface="Cairo"/>
              </a:rPr>
              <a:t>من بطاقات الأستاذ المصوّرة</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a:xfrm>
            <a:off x="548640" y="1188720"/>
            <a:ext cx="7772400" cy="502920"/>
          </a:xfrm>
        </p:spPr>
        <p:txBody>
          <a:bodyPr wrap="square"/>
          <a:lstStyle/>
          <a:p>
            <a:pPr rtl="1" algn="r">
              <a:buNone/>
              <a:spcAft>
                <a:spcPts val="600"/>
              </a:spcAft>
            </a:pPr>
            <a:r>
              <a:rPr sz="2200" b="1" lang="ar-MA">
                <a:solidFill>
                  <a:srgbClr val="0B2242"/>
                </a:solidFill>
                <a:latin typeface="Cairo"/>
                <a:cs typeface="Cairo"/>
              </a:rPr>
              <a:t>5- مفاهيم أساسية</a:t>
            </a:r>
          </a:p>
        </p:txBody>
      </p:sp>
      <p:graphicFrame>
        <p:nvGraphicFramePr>
          <p:cNvPr id="3" name="Table 2"/>
          <p:cNvGraphicFramePr>
            <a:graphicFrameLocks noGrp="1"/>
          </p:cNvGraphicFramePr>
          <p:nvPr/>
        </p:nvGraphicFramePr>
        <p:xfrm>
          <a:off x="548640" y="1737360"/>
          <a:ext cx="7772400" cy="1828800"/>
        </p:xfrm>
        <a:graphic>
          <a:graphicData uri="http://schemas.openxmlformats.org/drawingml/2006/table">
            <a:tbl>
              <a:tblPr firstRow="1" bandRow="1" rtl="1">
                <a:tableStyleId>{5C22544A-7EE6-4342-B048-85BDC9FD1C3A}</a:tableStyleId>
              </a:tblPr>
              <a:tblGrid>
                <a:gridCol w="2176272"/>
                <a:gridCol w="5596128"/>
              </a:tblGrid>
              <a:tr h="457200">
                <a:tc>
                  <a:txBody>
                    <a:bodyPr/>
                    <a:lstStyle/>
                    <a:p>
                      <a:pPr rtl="1" algn="ctr"/>
                      <a:r>
                        <a:rPr sz="2000" b="1" lang="ar-MA">
                          <a:solidFill>
                            <a:srgbClr val="FFFFFF"/>
                          </a:solidFill>
                          <a:latin typeface="Cairo"/>
                          <a:cs typeface="Cairo"/>
                        </a:rPr>
                        <a:t>المفهوم</a:t>
                      </a:r>
                    </a:p>
                  </a:txBody>
                  <a:tcPr>
                    <a:solidFill>
                      <a:srgbClr val="0B2242"/>
                    </a:solidFill>
                  </a:tcPr>
                </a:tc>
                <a:tc>
                  <a:txBody>
                    <a:bodyPr/>
                    <a:lstStyle/>
                    <a:p>
                      <a:pPr rtl="1" algn="ctr"/>
                      <a:r>
                        <a:rPr sz="2000" b="1" lang="ar-MA">
                          <a:solidFill>
                            <a:srgbClr val="FFFFFF"/>
                          </a:solidFill>
                          <a:latin typeface="Cairo"/>
                          <a:cs typeface="Cairo"/>
                        </a:rPr>
                        <a:t>التعريف</a:t>
                      </a:r>
                    </a:p>
                  </a:txBody>
                  <a:tcPr>
                    <a:solidFill>
                      <a:srgbClr val="0B2242"/>
                    </a:solidFill>
                  </a:tcPr>
                </a:tc>
              </a:tr>
              <a:tr h="457200">
                <a:tc>
                  <a:txBody>
                    <a:bodyPr/>
                    <a:lstStyle/>
                    <a:p>
                      <a:pPr rtl="1" algn="r"/>
                      <a:r>
                        <a:rPr sz="2000" b="1" lang="ar-MA">
                          <a:solidFill>
                            <a:srgbClr val="0B2242"/>
                          </a:solidFill>
                          <a:latin typeface="Cairo"/>
                          <a:cs typeface="Cairo"/>
                        </a:rPr>
                        <a:t>الثورة الصناعية</a:t>
                      </a:r>
                    </a:p>
                  </a:txBody>
                  <a:tcPr anchor="ctr">
                    <a:solidFill>
                      <a:srgbClr val="FFFDF6"/>
                    </a:solidFill>
                  </a:tcPr>
                </a:tc>
                <a:tc>
                  <a:txBody>
                    <a:bodyPr/>
                    <a:lstStyle/>
                    <a:p>
                      <a:pPr rtl="1" algn="r"/>
                      <a:r>
                        <a:rPr sz="2000" b="0" lang="ar-MA">
                          <a:solidFill>
                            <a:srgbClr val="222222"/>
                          </a:solidFill>
                          <a:latin typeface="Cairo"/>
                          <a:cs typeface="Cairo"/>
                        </a:rPr>
                        <a:t>تحول جذري في الإنتاج بفعل الآلة والطاقة وظهور المصنع وتطور النقل.</a:t>
                      </a:r>
                    </a:p>
                  </a:txBody>
                  <a:tcPr anchor="ctr">
                    <a:solidFill>
                      <a:srgbClr val="FFFDF6"/>
                    </a:solidFill>
                  </a:tcPr>
                </a:tc>
              </a:tr>
              <a:tr h="457200">
                <a:tc>
                  <a:txBody>
                    <a:bodyPr/>
                    <a:lstStyle/>
                    <a:p>
                      <a:pPr rtl="1" algn="r"/>
                      <a:r>
                        <a:rPr sz="2000" b="1" lang="ar-MA">
                          <a:solidFill>
                            <a:srgbClr val="0B2242"/>
                          </a:solidFill>
                          <a:latin typeface="Cairo"/>
                          <a:cs typeface="Cairo"/>
                        </a:rPr>
                        <a:t>الرأسمالية</a:t>
                      </a:r>
                    </a:p>
                  </a:txBody>
                  <a:tcPr anchor="ctr">
                    <a:solidFill>
                      <a:srgbClr val="F6EED8"/>
                    </a:solidFill>
                  </a:tcPr>
                </a:tc>
                <a:tc>
                  <a:txBody>
                    <a:bodyPr/>
                    <a:lstStyle/>
                    <a:p>
                      <a:pPr rtl="1" algn="r"/>
                      <a:r>
                        <a:rPr sz="2000" b="0" lang="ar-MA">
                          <a:solidFill>
                            <a:srgbClr val="222222"/>
                          </a:solidFill>
                          <a:latin typeface="Cairo"/>
                          <a:cs typeface="Cairo"/>
                        </a:rPr>
                        <a:t>نظام اقتصادي يقوم على الملكية الخاصة لوسائل الإنتاج وحرية المبادرة والسعي إلى الربح.</a:t>
                      </a:r>
                    </a:p>
                  </a:txBody>
                  <a:tcPr anchor="ctr">
                    <a:solidFill>
                      <a:srgbClr val="F6EED8"/>
                    </a:solidFill>
                  </a:tcPr>
                </a:tc>
              </a:tr>
              <a:tr h="457200">
                <a:tc>
                  <a:txBody>
                    <a:bodyPr/>
                    <a:lstStyle/>
                    <a:p>
                      <a:pPr rtl="1" algn="r"/>
                      <a:r>
                        <a:rPr sz="2000" b="1" lang="ar-MA">
                          <a:solidFill>
                            <a:srgbClr val="0B2242"/>
                          </a:solidFill>
                          <a:latin typeface="Cairo"/>
                          <a:cs typeface="Cairo"/>
                        </a:rPr>
                        <a:t>الإمبريالية</a:t>
                      </a:r>
                    </a:p>
                  </a:txBody>
                  <a:tcPr anchor="ctr">
                    <a:solidFill>
                      <a:srgbClr val="FFFDF6"/>
                    </a:solidFill>
                  </a:tcPr>
                </a:tc>
                <a:tc>
                  <a:txBody>
                    <a:bodyPr/>
                    <a:lstStyle/>
                    <a:p>
                      <a:pPr rtl="1" algn="r"/>
                      <a:r>
                        <a:rPr sz="2000" b="0" lang="ar-MA">
                          <a:solidFill>
                            <a:srgbClr val="222222"/>
                          </a:solidFill>
                          <a:latin typeface="Cairo"/>
                          <a:cs typeface="Cairo"/>
                        </a:rPr>
                        <a:t>سياسة توسع وهيمنة للسيطرة على الأسواق والمواد الأولية ومجالات النفوذ.</a:t>
                      </a:r>
                    </a:p>
                  </a:txBody>
                  <a:tcPr anchor="ctr">
                    <a:solidFill>
                      <a:srgbClr val="FFFDF6"/>
                    </a:solidFill>
                  </a:tcPr>
                </a:tc>
              </a:tr>
            </a:tbl>
          </a:graphicData>
        </a:graphic>
      </p:graphicFrame>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a:xfrm>
            <a:off x="548640" y="1188720"/>
            <a:ext cx="7772400" cy="502920"/>
          </a:xfrm>
        </p:spPr>
        <p:txBody>
          <a:bodyPr wrap="square"/>
          <a:lstStyle/>
          <a:p>
            <a:pPr rtl="1" algn="r">
              <a:buNone/>
              <a:spcAft>
                <a:spcPts val="600"/>
              </a:spcAft>
            </a:pPr>
            <a:r>
              <a:rPr sz="2200" b="1" lang="ar-MA">
                <a:solidFill>
                  <a:srgbClr val="0B2242"/>
                </a:solidFill>
                <a:latin typeface="Cairo"/>
                <a:cs typeface="Cairo"/>
              </a:rPr>
              <a:t>5- مفاهيم أساسية (تابع)</a:t>
            </a:r>
          </a:p>
        </p:txBody>
      </p:sp>
      <p:graphicFrame>
        <p:nvGraphicFramePr>
          <p:cNvPr id="3" name="Table 2"/>
          <p:cNvGraphicFramePr>
            <a:graphicFrameLocks noGrp="1"/>
          </p:cNvGraphicFramePr>
          <p:nvPr/>
        </p:nvGraphicFramePr>
        <p:xfrm>
          <a:off x="548640" y="1737360"/>
          <a:ext cx="7772400" cy="1828800"/>
        </p:xfrm>
        <a:graphic>
          <a:graphicData uri="http://schemas.openxmlformats.org/drawingml/2006/table">
            <a:tbl>
              <a:tblPr firstRow="1" bandRow="1" rtl="1">
                <a:tableStyleId>{5C22544A-7EE6-4342-B048-85BDC9FD1C3A}</a:tableStyleId>
              </a:tblPr>
              <a:tblGrid>
                <a:gridCol w="2176272"/>
                <a:gridCol w="5596128"/>
              </a:tblGrid>
              <a:tr h="457200">
                <a:tc>
                  <a:txBody>
                    <a:bodyPr/>
                    <a:lstStyle/>
                    <a:p>
                      <a:pPr rtl="1" algn="ctr"/>
                      <a:r>
                        <a:rPr sz="2000" b="1" lang="ar-MA">
                          <a:solidFill>
                            <a:srgbClr val="FFFFFF"/>
                          </a:solidFill>
                          <a:latin typeface="Cairo"/>
                          <a:cs typeface="Cairo"/>
                        </a:rPr>
                        <a:t>المفهوم</a:t>
                      </a:r>
                    </a:p>
                  </a:txBody>
                  <a:tcPr>
                    <a:solidFill>
                      <a:srgbClr val="0B2242"/>
                    </a:solidFill>
                  </a:tcPr>
                </a:tc>
                <a:tc>
                  <a:txBody>
                    <a:bodyPr/>
                    <a:lstStyle/>
                    <a:p>
                      <a:pPr rtl="1" algn="ctr"/>
                      <a:r>
                        <a:rPr sz="2000" b="1" lang="ar-MA">
                          <a:solidFill>
                            <a:srgbClr val="FFFFFF"/>
                          </a:solidFill>
                          <a:latin typeface="Cairo"/>
                          <a:cs typeface="Cairo"/>
                        </a:rPr>
                        <a:t>التعريف</a:t>
                      </a:r>
                    </a:p>
                  </a:txBody>
                  <a:tcPr>
                    <a:solidFill>
                      <a:srgbClr val="0B2242"/>
                    </a:solidFill>
                  </a:tcPr>
                </a:tc>
              </a:tr>
              <a:tr h="457200">
                <a:tc>
                  <a:txBody>
                    <a:bodyPr/>
                    <a:lstStyle/>
                    <a:p>
                      <a:pPr rtl="1" algn="r"/>
                      <a:r>
                        <a:rPr sz="2000" b="1" lang="ar-MA">
                          <a:solidFill>
                            <a:srgbClr val="0B2242"/>
                          </a:solidFill>
                          <a:latin typeface="Cairo"/>
                          <a:cs typeface="Cairo"/>
                        </a:rPr>
                        <a:t>الاستعمار</a:t>
                      </a:r>
                    </a:p>
                  </a:txBody>
                  <a:tcPr anchor="ctr">
                    <a:solidFill>
                      <a:srgbClr val="FFFDF6"/>
                    </a:solidFill>
                  </a:tcPr>
                </a:tc>
                <a:tc>
                  <a:txBody>
                    <a:bodyPr/>
                    <a:lstStyle/>
                    <a:p>
                      <a:pPr rtl="1" algn="r"/>
                      <a:r>
                        <a:rPr sz="2000" b="0" lang="ar-MA">
                          <a:solidFill>
                            <a:srgbClr val="222222"/>
                          </a:solidFill>
                          <a:latin typeface="Cairo"/>
                          <a:cs typeface="Cairo"/>
                        </a:rPr>
                        <a:t>سيطرة دولة قوية على بلد آخر واستغلال موارده وإخضاع سكانه.</a:t>
                      </a:r>
                    </a:p>
                  </a:txBody>
                  <a:tcPr anchor="ctr">
                    <a:solidFill>
                      <a:srgbClr val="FFFDF6"/>
                    </a:solidFill>
                  </a:tcPr>
                </a:tc>
              </a:tr>
              <a:tr h="457200">
                <a:tc>
                  <a:txBody>
                    <a:bodyPr/>
                    <a:lstStyle/>
                    <a:p>
                      <a:pPr rtl="1" algn="r"/>
                      <a:r>
                        <a:rPr sz="2000" b="1" lang="ar-MA">
                          <a:solidFill>
                            <a:srgbClr val="0B2242"/>
                          </a:solidFill>
                          <a:latin typeface="Cairo"/>
                          <a:cs typeface="Cairo"/>
                        </a:rPr>
                        <a:t>الثنائية القطبية</a:t>
                      </a:r>
                    </a:p>
                  </a:txBody>
                  <a:tcPr anchor="ctr">
                    <a:solidFill>
                      <a:srgbClr val="F6EED8"/>
                    </a:solidFill>
                  </a:tcPr>
                </a:tc>
                <a:tc>
                  <a:txBody>
                    <a:bodyPr/>
                    <a:lstStyle/>
                    <a:p>
                      <a:pPr rtl="1" algn="r"/>
                      <a:r>
                        <a:rPr sz="2000" b="0" lang="ar-MA">
                          <a:solidFill>
                            <a:srgbClr val="222222"/>
                          </a:solidFill>
                          <a:latin typeface="Cairo"/>
                          <a:cs typeface="Cairo"/>
                        </a:rPr>
                        <a:t>انقسام العالم بعد سنة 1945م إلى معسكر غربي رأسمالي وآخر شرقي اشتراكي.</a:t>
                      </a:r>
                    </a:p>
                  </a:txBody>
                  <a:tcPr anchor="ctr">
                    <a:solidFill>
                      <a:srgbClr val="F6EED8"/>
                    </a:solidFill>
                  </a:tcPr>
                </a:tc>
              </a:tr>
              <a:tr h="457200">
                <a:tc>
                  <a:txBody>
                    <a:bodyPr/>
                    <a:lstStyle/>
                    <a:p>
                      <a:pPr rtl="1" algn="r"/>
                      <a:r>
                        <a:rPr sz="2000" b="1" lang="ar-MA">
                          <a:solidFill>
                            <a:srgbClr val="0B2242"/>
                          </a:solidFill>
                          <a:latin typeface="Cairo"/>
                          <a:cs typeface="Cairo"/>
                        </a:rPr>
                        <a:t>حركات التحرر</a:t>
                      </a:r>
                    </a:p>
                  </a:txBody>
                  <a:tcPr anchor="ctr">
                    <a:solidFill>
                      <a:srgbClr val="FFFDF6"/>
                    </a:solidFill>
                  </a:tcPr>
                </a:tc>
                <a:tc>
                  <a:txBody>
                    <a:bodyPr/>
                    <a:lstStyle/>
                    <a:p>
                      <a:pPr rtl="1" algn="r"/>
                      <a:r>
                        <a:rPr sz="2000" b="0" lang="ar-MA">
                          <a:solidFill>
                            <a:srgbClr val="222222"/>
                          </a:solidFill>
                          <a:latin typeface="Cairo"/>
                          <a:cs typeface="Cairo"/>
                        </a:rPr>
                        <a:t>نضالات سياسية ومسلحة من أجل الاستقلال والسيادة الوطنية.</a:t>
                      </a:r>
                    </a:p>
                  </a:txBody>
                  <a:tcPr anchor="ctr">
                    <a:solidFill>
                      <a:srgbClr val="FFFDF6"/>
                    </a:solidFill>
                  </a:tcPr>
                </a:tc>
              </a:tr>
            </a:tbl>
          </a:graphicData>
        </a:graphic>
      </p:graphicFrame>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تطبيق منهجي</a:t>
            </a:r>
          </a:p>
        </p:txBody>
      </p:sp>
      <p:sp>
        <p:nvSpPr>
          <p:cNvPr id="3" name="Rounded Rectangle 2"/>
          <p:cNvSpPr/>
          <p:nvPr/>
        </p:nvSpPr>
        <p:spPr>
          <a:xfrm>
            <a:off x="411480" y="1097280"/>
            <a:ext cx="8321040" cy="3520439"/>
          </a:xfrm>
          <a:prstGeom prst="roundRect">
            <a:avLst>
              <a:gd name="adj" fmla="val 5000"/>
            </a:avLst>
          </a:prstGeom>
          <a:solidFill>
            <a:srgbClr val="FFFFFF"/>
          </a:solidFill>
          <a:ln w="15875">
            <a:solidFill>
              <a:srgbClr val="C9A24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ounded Rectangle 3"/>
          <p:cNvSpPr/>
          <p:nvPr/>
        </p:nvSpPr>
        <p:spPr>
          <a:xfrm>
            <a:off x="6720840" y="1097280"/>
            <a:ext cx="2011680" cy="502920"/>
          </a:xfrm>
          <a:prstGeom prst="roundRect">
            <a:avLst>
              <a:gd name="adj" fmla="val 30000"/>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6720840" y="1097280"/>
            <a:ext cx="2011680" cy="502920"/>
          </a:xfrm>
          <a:prstGeom prst="rect">
            <a:avLst/>
          </a:prstGeom>
          <a:noFill/>
        </p:spPr>
        <p:txBody>
          <a:bodyPr wrap="square" lIns="45720" rIns="45720" tIns="18288" bIns="18288" anchor="ctr">
            <a:spAutoFit/>
          </a:bodyPr>
          <a:lstStyle/>
          <a:p>
            <a:pPr rtl="1" algn="ctr">
              <a:lnSpc>
                <a:spcPct val="100000"/>
              </a:lnSpc>
            </a:pPr>
            <a:r>
              <a:rPr sz="2000" b="1" lang="ar-MA">
                <a:solidFill>
                  <a:srgbClr val="0B2242"/>
                </a:solidFill>
                <a:latin typeface="Cairo"/>
                <a:cs typeface="Cairo"/>
              </a:rPr>
              <a:t>تدرّب</a:t>
            </a:r>
          </a:p>
        </p:txBody>
      </p:sp>
      <p:sp>
        <p:nvSpPr>
          <p:cNvPr id="6" name="Oval 5"/>
          <p:cNvSpPr/>
          <p:nvPr/>
        </p:nvSpPr>
        <p:spPr>
          <a:xfrm>
            <a:off x="8069580" y="1996439"/>
            <a:ext cx="411480" cy="411480"/>
          </a:xfrm>
          <a:prstGeom prst="ellipse">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FFFFFF"/>
                </a:solidFill>
                <a:latin typeface="Cairo"/>
                <a:cs typeface="Cairo"/>
              </a:rPr>
              <a:t>1</a:t>
            </a:r>
          </a:p>
        </p:txBody>
      </p:sp>
      <p:sp>
        <p:nvSpPr>
          <p:cNvPr id="7" name="TextBox 6"/>
          <p:cNvSpPr txBox="1"/>
          <p:nvPr/>
        </p:nvSpPr>
        <p:spPr>
          <a:xfrm>
            <a:off x="685800" y="1737360"/>
            <a:ext cx="7223760" cy="929640"/>
          </a:xfrm>
          <a:prstGeom prst="rect">
            <a:avLst/>
          </a:prstGeom>
          <a:noFill/>
        </p:spPr>
        <p:txBody>
          <a:bodyPr wrap="square" lIns="45720" rIns="45720" tIns="18288" bIns="18288" anchor="ctr">
            <a:spAutoFit/>
          </a:bodyPr>
          <a:lstStyle/>
          <a:p>
            <a:pPr rtl="1" algn="r">
              <a:lnSpc>
                <a:spcPct val="100000"/>
              </a:lnSpc>
            </a:pPr>
            <a:r>
              <a:rPr sz="2400" b="0" lang="ar-MA">
                <a:solidFill>
                  <a:srgbClr val="26303D"/>
                </a:solidFill>
                <a:latin typeface="Cairo"/>
                <a:cs typeface="Cairo"/>
              </a:rPr>
              <a:t>رتّب المحطات الست على خط زمني</a:t>
            </a:r>
          </a:p>
        </p:txBody>
      </p:sp>
      <p:sp>
        <p:nvSpPr>
          <p:cNvPr id="8" name="Oval 7"/>
          <p:cNvSpPr/>
          <p:nvPr/>
        </p:nvSpPr>
        <p:spPr>
          <a:xfrm>
            <a:off x="8069580" y="2926079"/>
            <a:ext cx="411480" cy="411480"/>
          </a:xfrm>
          <a:prstGeom prst="ellipse">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FFFFFF"/>
                </a:solidFill>
                <a:latin typeface="Cairo"/>
                <a:cs typeface="Cairo"/>
              </a:rPr>
              <a:t>2</a:t>
            </a:r>
          </a:p>
        </p:txBody>
      </p:sp>
      <p:sp>
        <p:nvSpPr>
          <p:cNvPr id="9" name="TextBox 8"/>
          <p:cNvSpPr txBox="1"/>
          <p:nvPr/>
        </p:nvSpPr>
        <p:spPr>
          <a:xfrm>
            <a:off x="685800" y="2667000"/>
            <a:ext cx="7223760" cy="929640"/>
          </a:xfrm>
          <a:prstGeom prst="rect">
            <a:avLst/>
          </a:prstGeom>
          <a:noFill/>
        </p:spPr>
        <p:txBody>
          <a:bodyPr wrap="square" lIns="45720" rIns="45720" tIns="18288" bIns="18288" anchor="ctr">
            <a:spAutoFit/>
          </a:bodyPr>
          <a:lstStyle/>
          <a:p>
            <a:pPr rtl="1" algn="r">
              <a:lnSpc>
                <a:spcPct val="100000"/>
              </a:lnSpc>
            </a:pPr>
            <a:r>
              <a:rPr sz="2400" b="0" lang="ar-MA">
                <a:solidFill>
                  <a:srgbClr val="26303D"/>
                </a:solidFill>
                <a:latin typeface="Cairo"/>
                <a:cs typeface="Cairo"/>
              </a:rPr>
              <a:t>بيّن بسهم العلاقة السببية بين كل محطة والتي تليها</a:t>
            </a:r>
          </a:p>
        </p:txBody>
      </p:sp>
      <p:sp>
        <p:nvSpPr>
          <p:cNvPr id="10" name="Oval 9"/>
          <p:cNvSpPr/>
          <p:nvPr/>
        </p:nvSpPr>
        <p:spPr>
          <a:xfrm>
            <a:off x="8069580" y="3855720"/>
            <a:ext cx="411480" cy="411480"/>
          </a:xfrm>
          <a:prstGeom prst="ellipse">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FFFFFF"/>
                </a:solidFill>
                <a:latin typeface="Cairo"/>
                <a:cs typeface="Cairo"/>
              </a:rPr>
              <a:t>3</a:t>
            </a:r>
          </a:p>
        </p:txBody>
      </p:sp>
      <p:sp>
        <p:nvSpPr>
          <p:cNvPr id="11" name="TextBox 10"/>
          <p:cNvSpPr txBox="1"/>
          <p:nvPr/>
        </p:nvSpPr>
        <p:spPr>
          <a:xfrm>
            <a:off x="685800" y="3596640"/>
            <a:ext cx="7223760" cy="929640"/>
          </a:xfrm>
          <a:prstGeom prst="rect">
            <a:avLst/>
          </a:prstGeom>
          <a:noFill/>
        </p:spPr>
        <p:txBody>
          <a:bodyPr wrap="square" lIns="45720" rIns="45720" tIns="18288" bIns="18288" anchor="ctr">
            <a:spAutoFit/>
          </a:bodyPr>
          <a:lstStyle/>
          <a:p>
            <a:pPr rtl="1" algn="r">
              <a:lnSpc>
                <a:spcPct val="100000"/>
              </a:lnSpc>
            </a:pPr>
            <a:r>
              <a:rPr sz="2400" b="0" lang="ar-MA">
                <a:solidFill>
                  <a:srgbClr val="26303D"/>
                </a:solidFill>
                <a:latin typeface="Cairo"/>
                <a:cs typeface="Cairo"/>
              </a:rPr>
              <a:t>اكتب فقرة تركيبية (5–6 أسطر) توضّح كيف مهّد كل حدث لما بعده</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اختبر فهمك</a:t>
            </a:r>
          </a:p>
        </p:txBody>
      </p:sp>
      <p:sp>
        <p:nvSpPr>
          <p:cNvPr id="3" name="Rounded Rectangle 2"/>
          <p:cNvSpPr/>
          <p:nvPr/>
        </p:nvSpPr>
        <p:spPr>
          <a:xfrm>
            <a:off x="777240" y="1325880"/>
            <a:ext cx="7589520" cy="3063239"/>
          </a:xfrm>
          <a:prstGeom prst="roundRect">
            <a:avLst>
              <a:gd name="adj" fmla="val 6000"/>
            </a:avLst>
          </a:prstGeom>
          <a:solidFill>
            <a:srgbClr val="FFFFFF"/>
          </a:solidFill>
          <a:ln w="15875">
            <a:solidFill>
              <a:srgbClr val="C9A24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7680960" y="1143000"/>
            <a:ext cx="731520" cy="822960"/>
          </a:xfrm>
          <a:prstGeom prst="rect">
            <a:avLst/>
          </a:prstGeom>
          <a:noFill/>
        </p:spPr>
        <p:txBody>
          <a:bodyPr wrap="square" lIns="45720" rIns="45720" tIns="18288" bIns="18288" anchor="t">
            <a:spAutoFit/>
          </a:bodyPr>
          <a:lstStyle/>
          <a:p>
            <a:pPr rtl="1" algn="r">
              <a:lnSpc>
                <a:spcPct val="100000"/>
              </a:lnSpc>
            </a:pPr>
            <a:r>
              <a:rPr sz="6600" b="1" lang="ar-MA">
                <a:solidFill>
                  <a:srgbClr val="C9A24A"/>
                </a:solidFill>
                <a:latin typeface="Cairo"/>
                <a:cs typeface="Cairo"/>
              </a:rPr>
              <a:t>”</a:t>
            </a:r>
          </a:p>
        </p:txBody>
      </p:sp>
      <p:sp>
        <p:nvSpPr>
          <p:cNvPr id="5" name="TextBox 4"/>
          <p:cNvSpPr txBox="1"/>
          <p:nvPr/>
        </p:nvSpPr>
        <p:spPr>
          <a:xfrm>
            <a:off x="1234440" y="1554480"/>
            <a:ext cx="6675120" cy="2606039"/>
          </a:xfrm>
          <a:prstGeom prst="rect">
            <a:avLst/>
          </a:prstGeom>
          <a:noFill/>
        </p:spPr>
        <p:txBody>
          <a:bodyPr wrap="square" lIns="45720" rIns="45720" tIns="18288" bIns="18288" anchor="ctr">
            <a:spAutoFit/>
          </a:bodyPr>
          <a:lstStyle/>
          <a:p>
            <a:pPr rtl="1" algn="ctr">
              <a:lnSpc>
                <a:spcPct val="110000"/>
              </a:lnSpc>
            </a:pPr>
            <a:r>
              <a:rPr sz="3800" b="1" lang="ar-MA">
                <a:solidFill>
                  <a:srgbClr val="0B2242"/>
                </a:solidFill>
                <a:latin typeface="Cairo"/>
                <a:cs typeface="Cairo"/>
              </a:rPr>
              <a:t>أربعة أسئلة سريعة</a:t>
            </a:r>
          </a:p>
          <a:p>
            <a:pPr rtl="1" algn="ctr">
              <a:lnSpc>
                <a:spcPct val="110000"/>
              </a:lnSpc>
            </a:pPr>
            <a:r>
              <a:rPr sz="1200" b="0" lang="ar-MA">
                <a:solidFill>
                  <a:srgbClr val="26303D"/>
                </a:solidFill>
                <a:latin typeface="Cairo"/>
                <a:cs typeface="Cairo"/>
              </a:rPr>
              <a:t> </a:t>
            </a:r>
          </a:p>
          <a:p>
            <a:pPr rtl="1" algn="ctr">
              <a:lnSpc>
                <a:spcPct val="110000"/>
              </a:lnSpc>
            </a:pPr>
            <a:r>
              <a:rPr sz="2300" b="0" lang="ar-MA">
                <a:solidFill>
                  <a:srgbClr val="5B6675"/>
                </a:solidFill>
                <a:latin typeface="Cairo"/>
                <a:cs typeface="Cairo"/>
              </a:rPr>
              <a:t>اختر الجواب الصحيح قبل أن يظهر</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سؤال 1</a:t>
            </a:r>
          </a:p>
        </p:txBody>
      </p:sp>
      <p:sp>
        <p:nvSpPr>
          <p:cNvPr id="3" name="Rounded Rectangle 2"/>
          <p:cNvSpPr/>
          <p:nvPr/>
        </p:nvSpPr>
        <p:spPr>
          <a:xfrm>
            <a:off x="411480" y="1097280"/>
            <a:ext cx="8321040" cy="960120"/>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1097280"/>
            <a:ext cx="7863840" cy="960120"/>
          </a:xfrm>
          <a:prstGeom prst="rect">
            <a:avLst/>
          </a:prstGeom>
          <a:noFill/>
        </p:spPr>
        <p:txBody>
          <a:bodyPr wrap="square" lIns="45720" rIns="45720" tIns="18288" bIns="18288" anchor="ctr">
            <a:spAutoFit/>
          </a:bodyPr>
          <a:lstStyle/>
          <a:p>
            <a:pPr rtl="1" algn="ctr">
              <a:lnSpc>
                <a:spcPct val="100000"/>
              </a:lnSpc>
            </a:pPr>
            <a:r>
              <a:rPr sz="2400" b="1" lang="ar-MA">
                <a:solidFill>
                  <a:srgbClr val="FFFFFF"/>
                </a:solidFill>
                <a:latin typeface="Cairo"/>
                <a:cs typeface="Cairo"/>
              </a:rPr>
              <a:t>ما الحدث الذي أطلق سلسلة التحولات الكبرى؟</a:t>
            </a:r>
          </a:p>
        </p:txBody>
      </p:sp>
      <p:sp>
        <p:nvSpPr>
          <p:cNvPr id="5" name="Rounded Rectangle 4"/>
          <p:cNvSpPr/>
          <p:nvPr/>
        </p:nvSpPr>
        <p:spPr>
          <a:xfrm>
            <a:off x="6080760"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Oval 5"/>
          <p:cNvSpPr/>
          <p:nvPr/>
        </p:nvSpPr>
        <p:spPr>
          <a:xfrm>
            <a:off x="811987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أ</a:t>
            </a:r>
          </a:p>
        </p:txBody>
      </p:sp>
      <p:sp>
        <p:nvSpPr>
          <p:cNvPr id="7" name="TextBox 6"/>
          <p:cNvSpPr txBox="1"/>
          <p:nvPr/>
        </p:nvSpPr>
        <p:spPr>
          <a:xfrm>
            <a:off x="6217920"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الحرب العالمية الأولى</a:t>
            </a:r>
          </a:p>
        </p:txBody>
      </p:sp>
      <p:sp>
        <p:nvSpPr>
          <p:cNvPr id="8" name="Rounded Rectangle 7"/>
          <p:cNvSpPr/>
          <p:nvPr/>
        </p:nvSpPr>
        <p:spPr>
          <a:xfrm>
            <a:off x="3246120"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528523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ب</a:t>
            </a:r>
          </a:p>
        </p:txBody>
      </p:sp>
      <p:sp>
        <p:nvSpPr>
          <p:cNvPr id="10" name="TextBox 9"/>
          <p:cNvSpPr txBox="1"/>
          <p:nvPr/>
        </p:nvSpPr>
        <p:spPr>
          <a:xfrm>
            <a:off x="338327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الثورة الصناعية</a:t>
            </a:r>
          </a:p>
        </p:txBody>
      </p:sp>
      <p:sp>
        <p:nvSpPr>
          <p:cNvPr id="11" name="Rounded Rectangle 10"/>
          <p:cNvSpPr/>
          <p:nvPr/>
        </p:nvSpPr>
        <p:spPr>
          <a:xfrm>
            <a:off x="411479"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245059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ج</a:t>
            </a:r>
          </a:p>
        </p:txBody>
      </p:sp>
      <p:sp>
        <p:nvSpPr>
          <p:cNvPr id="13" name="TextBox 12"/>
          <p:cNvSpPr txBox="1"/>
          <p:nvPr/>
        </p:nvSpPr>
        <p:spPr>
          <a:xfrm>
            <a:off x="54863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أزمة 1929</a:t>
            </a:r>
          </a:p>
        </p:txBody>
      </p:sp>
      <p:sp>
        <p:nvSpPr>
          <p:cNvPr id="14" name="TextBox 13"/>
          <p:cNvSpPr txBox="1"/>
          <p:nvPr/>
        </p:nvSpPr>
        <p:spPr>
          <a:xfrm>
            <a:off x="411480" y="3977639"/>
            <a:ext cx="8321040" cy="457200"/>
          </a:xfrm>
          <a:prstGeom prst="rect">
            <a:avLst/>
          </a:prstGeom>
          <a:noFill/>
        </p:spPr>
        <p:txBody>
          <a:bodyPr wrap="square" lIns="45720" rIns="45720" tIns="18288" bIns="18288" anchor="ctr">
            <a:spAutoFit/>
          </a:bodyPr>
          <a:lstStyle/>
          <a:p>
            <a:pPr rtl="1" algn="ctr">
              <a:lnSpc>
                <a:spcPct val="100000"/>
              </a:lnSpc>
            </a:pPr>
            <a:r>
              <a:rPr sz="1800" b="1" lang="ar-MA">
                <a:solidFill>
                  <a:srgbClr val="C9A24A"/>
                </a:solidFill>
                <a:latin typeface="Cairo"/>
                <a:cs typeface="Cairo"/>
              </a:rPr>
              <a:t>فكّر… ثم أجب</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سؤال 1 — الجواب</a:t>
            </a:r>
          </a:p>
        </p:txBody>
      </p:sp>
      <p:sp>
        <p:nvSpPr>
          <p:cNvPr id="3" name="Rounded Rectangle 2"/>
          <p:cNvSpPr/>
          <p:nvPr/>
        </p:nvSpPr>
        <p:spPr>
          <a:xfrm>
            <a:off x="411480" y="1097280"/>
            <a:ext cx="8321040" cy="960120"/>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1097280"/>
            <a:ext cx="7863840" cy="960120"/>
          </a:xfrm>
          <a:prstGeom prst="rect">
            <a:avLst/>
          </a:prstGeom>
          <a:noFill/>
        </p:spPr>
        <p:txBody>
          <a:bodyPr wrap="square" lIns="45720" rIns="45720" tIns="18288" bIns="18288" anchor="ctr">
            <a:spAutoFit/>
          </a:bodyPr>
          <a:lstStyle/>
          <a:p>
            <a:pPr rtl="1" algn="ctr">
              <a:lnSpc>
                <a:spcPct val="100000"/>
              </a:lnSpc>
            </a:pPr>
            <a:r>
              <a:rPr sz="2400" b="1" lang="ar-MA">
                <a:solidFill>
                  <a:srgbClr val="FFFFFF"/>
                </a:solidFill>
                <a:latin typeface="Cairo"/>
                <a:cs typeface="Cairo"/>
              </a:rPr>
              <a:t>ما الحدث الذي أطلق سلسلة التحولات الكبرى؟</a:t>
            </a:r>
          </a:p>
        </p:txBody>
      </p:sp>
      <p:sp>
        <p:nvSpPr>
          <p:cNvPr id="5" name="Rounded Rectangle 4"/>
          <p:cNvSpPr/>
          <p:nvPr/>
        </p:nvSpPr>
        <p:spPr>
          <a:xfrm>
            <a:off x="6080760" y="2331720"/>
            <a:ext cx="2651760" cy="1417320"/>
          </a:xfrm>
          <a:prstGeom prst="roundRect">
            <a:avLst>
              <a:gd name="adj" fmla="val 15000"/>
            </a:avLst>
          </a:prstGeom>
          <a:solidFill>
            <a:srgbClr val="EEEBE4"/>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Oval 5"/>
          <p:cNvSpPr/>
          <p:nvPr/>
        </p:nvSpPr>
        <p:spPr>
          <a:xfrm>
            <a:off x="811987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أ</a:t>
            </a:r>
          </a:p>
        </p:txBody>
      </p:sp>
      <p:sp>
        <p:nvSpPr>
          <p:cNvPr id="7" name="TextBox 6"/>
          <p:cNvSpPr txBox="1"/>
          <p:nvPr/>
        </p:nvSpPr>
        <p:spPr>
          <a:xfrm>
            <a:off x="6217920"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5B6675"/>
                </a:solidFill>
                <a:latin typeface="Cairo"/>
                <a:cs typeface="Cairo"/>
              </a:rPr>
              <a:t>الحرب العالمية الأولى</a:t>
            </a:r>
          </a:p>
        </p:txBody>
      </p:sp>
      <p:sp>
        <p:nvSpPr>
          <p:cNvPr id="8" name="Rounded Rectangle 7"/>
          <p:cNvSpPr/>
          <p:nvPr/>
        </p:nvSpPr>
        <p:spPr>
          <a:xfrm>
            <a:off x="3246120" y="2331720"/>
            <a:ext cx="2651760" cy="1417320"/>
          </a:xfrm>
          <a:prstGeom prst="roundRect">
            <a:avLst>
              <a:gd name="adj" fmla="val 15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5285232" y="2487168"/>
            <a:ext cx="457200" cy="45720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2E7D32"/>
                </a:solidFill>
                <a:latin typeface="Cairo"/>
                <a:cs typeface="Cairo"/>
              </a:rPr>
              <a:t>ب</a:t>
            </a:r>
          </a:p>
        </p:txBody>
      </p:sp>
      <p:sp>
        <p:nvSpPr>
          <p:cNvPr id="10" name="TextBox 9"/>
          <p:cNvSpPr txBox="1"/>
          <p:nvPr/>
        </p:nvSpPr>
        <p:spPr>
          <a:xfrm>
            <a:off x="3383279" y="2514600"/>
            <a:ext cx="1920240" cy="1143000"/>
          </a:xfrm>
          <a:prstGeom prst="rect">
            <a:avLst/>
          </a:prstGeom>
          <a:noFill/>
        </p:spPr>
        <p:txBody>
          <a:bodyPr wrap="square" lIns="45720" rIns="45720" tIns="18288" bIns="18288" anchor="ctr">
            <a:spAutoFit/>
          </a:bodyPr>
          <a:lstStyle/>
          <a:p>
            <a:pPr rtl="1" algn="r">
              <a:lnSpc>
                <a:spcPct val="100000"/>
              </a:lnSpc>
            </a:pPr>
            <a:r>
              <a:rPr sz="2100" b="1" lang="ar-MA">
                <a:solidFill>
                  <a:srgbClr val="FFFFFF"/>
                </a:solidFill>
                <a:latin typeface="Cairo"/>
                <a:cs typeface="Cairo"/>
              </a:rPr>
              <a:t>الثورة الصناعية</a:t>
            </a:r>
          </a:p>
        </p:txBody>
      </p:sp>
      <p:sp>
        <p:nvSpPr>
          <p:cNvPr id="11" name="TextBox 10"/>
          <p:cNvSpPr txBox="1"/>
          <p:nvPr/>
        </p:nvSpPr>
        <p:spPr>
          <a:xfrm>
            <a:off x="3337560" y="3337559"/>
            <a:ext cx="548640" cy="365760"/>
          </a:xfrm>
          <a:prstGeom prst="rect">
            <a:avLst/>
          </a:prstGeom>
          <a:noFill/>
        </p:spPr>
        <p:txBody>
          <a:bodyPr wrap="square" lIns="45720" rIns="45720" tIns="18288" bIns="18288" anchor="ctr">
            <a:spAutoFit/>
          </a:bodyPr>
          <a:lstStyle/>
          <a:p>
            <a:pPr rtl="1" algn="ctr">
              <a:lnSpc>
                <a:spcPct val="100000"/>
              </a:lnSpc>
            </a:pPr>
            <a:r>
              <a:rPr sz="2200" b="1" lang="ar-MA">
                <a:solidFill>
                  <a:srgbClr val="FFFFFF"/>
                </a:solidFill>
                <a:latin typeface="Cairo"/>
                <a:cs typeface="Cairo"/>
              </a:rPr>
              <a:t>✓</a:t>
            </a:r>
          </a:p>
        </p:txBody>
      </p:sp>
      <p:sp>
        <p:nvSpPr>
          <p:cNvPr id="12" name="Rounded Rectangle 11"/>
          <p:cNvSpPr/>
          <p:nvPr/>
        </p:nvSpPr>
        <p:spPr>
          <a:xfrm>
            <a:off x="411479" y="2331720"/>
            <a:ext cx="2651760" cy="1417320"/>
          </a:xfrm>
          <a:prstGeom prst="roundRect">
            <a:avLst>
              <a:gd name="adj" fmla="val 15000"/>
            </a:avLst>
          </a:prstGeom>
          <a:solidFill>
            <a:srgbClr val="EEEBE4"/>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245059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ج</a:t>
            </a:r>
          </a:p>
        </p:txBody>
      </p:sp>
      <p:sp>
        <p:nvSpPr>
          <p:cNvPr id="14" name="TextBox 13"/>
          <p:cNvSpPr txBox="1"/>
          <p:nvPr/>
        </p:nvSpPr>
        <p:spPr>
          <a:xfrm>
            <a:off x="54863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5B6675"/>
                </a:solidFill>
                <a:latin typeface="Cairo"/>
                <a:cs typeface="Cairo"/>
              </a:rPr>
              <a:t>أزمة 1929</a:t>
            </a:r>
          </a:p>
        </p:txBody>
      </p:sp>
      <p:sp>
        <p:nvSpPr>
          <p:cNvPr id="15" name="Rounded Rectangle 14"/>
          <p:cNvSpPr/>
          <p:nvPr/>
        </p:nvSpPr>
        <p:spPr>
          <a:xfrm>
            <a:off x="411480" y="3749039"/>
            <a:ext cx="8321040" cy="777240"/>
          </a:xfrm>
          <a:prstGeom prst="roundRect">
            <a:avLst>
              <a:gd name="adj" fmla="val 30000"/>
            </a:avLst>
          </a:prstGeom>
          <a:solidFill>
            <a:srgbClr val="F3E6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40080" y="3749039"/>
            <a:ext cx="7863840" cy="777240"/>
          </a:xfrm>
          <a:prstGeom prst="rect">
            <a:avLst/>
          </a:prstGeom>
          <a:noFill/>
        </p:spPr>
        <p:txBody>
          <a:bodyPr wrap="square" lIns="45720" rIns="45720" tIns="18288" bIns="18288" anchor="ctr">
            <a:spAutoFit/>
          </a:bodyPr>
          <a:lstStyle/>
          <a:p>
            <a:pPr rtl="1" algn="ctr">
              <a:lnSpc>
                <a:spcPct val="100000"/>
              </a:lnSpc>
            </a:pPr>
            <a:r>
              <a:rPr sz="1900" b="0" lang="ar-MA">
                <a:solidFill>
                  <a:srgbClr val="0B2242"/>
                </a:solidFill>
                <a:latin typeface="Cairo"/>
                <a:cs typeface="Cairo"/>
              </a:rPr>
              <a:t>التصنيع قوّى الرأسمالية، فغذّت الإمبريالية… وهكذا تتابعت الحلقات</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سؤال 2</a:t>
            </a:r>
          </a:p>
        </p:txBody>
      </p:sp>
      <p:sp>
        <p:nvSpPr>
          <p:cNvPr id="3" name="Rounded Rectangle 2"/>
          <p:cNvSpPr/>
          <p:nvPr/>
        </p:nvSpPr>
        <p:spPr>
          <a:xfrm>
            <a:off x="411480" y="1097280"/>
            <a:ext cx="8321040" cy="960120"/>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1097280"/>
            <a:ext cx="7863840" cy="960120"/>
          </a:xfrm>
          <a:prstGeom prst="rect">
            <a:avLst/>
          </a:prstGeom>
          <a:noFill/>
        </p:spPr>
        <p:txBody>
          <a:bodyPr wrap="square" lIns="45720" rIns="45720" tIns="18288" bIns="18288" anchor="ctr">
            <a:spAutoFit/>
          </a:bodyPr>
          <a:lstStyle/>
          <a:p>
            <a:pPr rtl="1" algn="ctr">
              <a:lnSpc>
                <a:spcPct val="100000"/>
              </a:lnSpc>
            </a:pPr>
            <a:r>
              <a:rPr sz="2400" b="1" lang="ar-MA">
                <a:solidFill>
                  <a:srgbClr val="FFFFFF"/>
                </a:solidFill>
                <a:latin typeface="Cairo"/>
                <a:cs typeface="Cairo"/>
              </a:rPr>
              <a:t>متى فُرض نظام الحماية على المغرب؟</a:t>
            </a:r>
          </a:p>
        </p:txBody>
      </p:sp>
      <p:sp>
        <p:nvSpPr>
          <p:cNvPr id="5" name="Rounded Rectangle 4"/>
          <p:cNvSpPr/>
          <p:nvPr/>
        </p:nvSpPr>
        <p:spPr>
          <a:xfrm>
            <a:off x="6080760"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Oval 5"/>
          <p:cNvSpPr/>
          <p:nvPr/>
        </p:nvSpPr>
        <p:spPr>
          <a:xfrm>
            <a:off x="811987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أ</a:t>
            </a:r>
          </a:p>
        </p:txBody>
      </p:sp>
      <p:sp>
        <p:nvSpPr>
          <p:cNvPr id="7" name="TextBox 6"/>
          <p:cNvSpPr txBox="1"/>
          <p:nvPr/>
        </p:nvSpPr>
        <p:spPr>
          <a:xfrm>
            <a:off x="6217920"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1906م</a:t>
            </a:r>
          </a:p>
        </p:txBody>
      </p:sp>
      <p:sp>
        <p:nvSpPr>
          <p:cNvPr id="8" name="Rounded Rectangle 7"/>
          <p:cNvSpPr/>
          <p:nvPr/>
        </p:nvSpPr>
        <p:spPr>
          <a:xfrm>
            <a:off x="3246120"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528523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ب</a:t>
            </a:r>
          </a:p>
        </p:txBody>
      </p:sp>
      <p:sp>
        <p:nvSpPr>
          <p:cNvPr id="10" name="TextBox 9"/>
          <p:cNvSpPr txBox="1"/>
          <p:nvPr/>
        </p:nvSpPr>
        <p:spPr>
          <a:xfrm>
            <a:off x="338327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1912م</a:t>
            </a:r>
          </a:p>
        </p:txBody>
      </p:sp>
      <p:sp>
        <p:nvSpPr>
          <p:cNvPr id="11" name="Rounded Rectangle 10"/>
          <p:cNvSpPr/>
          <p:nvPr/>
        </p:nvSpPr>
        <p:spPr>
          <a:xfrm>
            <a:off x="411479"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245059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ج</a:t>
            </a:r>
          </a:p>
        </p:txBody>
      </p:sp>
      <p:sp>
        <p:nvSpPr>
          <p:cNvPr id="13" name="TextBox 12"/>
          <p:cNvSpPr txBox="1"/>
          <p:nvPr/>
        </p:nvSpPr>
        <p:spPr>
          <a:xfrm>
            <a:off x="54863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1956م</a:t>
            </a:r>
          </a:p>
        </p:txBody>
      </p:sp>
      <p:sp>
        <p:nvSpPr>
          <p:cNvPr id="14" name="TextBox 13"/>
          <p:cNvSpPr txBox="1"/>
          <p:nvPr/>
        </p:nvSpPr>
        <p:spPr>
          <a:xfrm>
            <a:off x="411480" y="3977639"/>
            <a:ext cx="8321040" cy="457200"/>
          </a:xfrm>
          <a:prstGeom prst="rect">
            <a:avLst/>
          </a:prstGeom>
          <a:noFill/>
        </p:spPr>
        <p:txBody>
          <a:bodyPr wrap="square" lIns="45720" rIns="45720" tIns="18288" bIns="18288" anchor="ctr">
            <a:spAutoFit/>
          </a:bodyPr>
          <a:lstStyle/>
          <a:p>
            <a:pPr rtl="1" algn="ctr">
              <a:lnSpc>
                <a:spcPct val="100000"/>
              </a:lnSpc>
            </a:pPr>
            <a:r>
              <a:rPr sz="1800" b="1" lang="ar-MA">
                <a:solidFill>
                  <a:srgbClr val="C9A24A"/>
                </a:solidFill>
                <a:latin typeface="Cairo"/>
                <a:cs typeface="Cairo"/>
              </a:rPr>
              <a:t>فكّر… ثم أجب</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سؤال 2 — الجواب</a:t>
            </a:r>
          </a:p>
        </p:txBody>
      </p:sp>
      <p:sp>
        <p:nvSpPr>
          <p:cNvPr id="3" name="Rounded Rectangle 2"/>
          <p:cNvSpPr/>
          <p:nvPr/>
        </p:nvSpPr>
        <p:spPr>
          <a:xfrm>
            <a:off x="411480" y="1097280"/>
            <a:ext cx="8321040" cy="960120"/>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1097280"/>
            <a:ext cx="7863840" cy="960120"/>
          </a:xfrm>
          <a:prstGeom prst="rect">
            <a:avLst/>
          </a:prstGeom>
          <a:noFill/>
        </p:spPr>
        <p:txBody>
          <a:bodyPr wrap="square" lIns="45720" rIns="45720" tIns="18288" bIns="18288" anchor="ctr">
            <a:spAutoFit/>
          </a:bodyPr>
          <a:lstStyle/>
          <a:p>
            <a:pPr rtl="1" algn="ctr">
              <a:lnSpc>
                <a:spcPct val="100000"/>
              </a:lnSpc>
            </a:pPr>
            <a:r>
              <a:rPr sz="2400" b="1" lang="ar-MA">
                <a:solidFill>
                  <a:srgbClr val="FFFFFF"/>
                </a:solidFill>
                <a:latin typeface="Cairo"/>
                <a:cs typeface="Cairo"/>
              </a:rPr>
              <a:t>متى فُرض نظام الحماية على المغرب؟</a:t>
            </a:r>
          </a:p>
        </p:txBody>
      </p:sp>
      <p:sp>
        <p:nvSpPr>
          <p:cNvPr id="5" name="Rounded Rectangle 4"/>
          <p:cNvSpPr/>
          <p:nvPr/>
        </p:nvSpPr>
        <p:spPr>
          <a:xfrm>
            <a:off x="6080760" y="2331720"/>
            <a:ext cx="2651760" cy="1417320"/>
          </a:xfrm>
          <a:prstGeom prst="roundRect">
            <a:avLst>
              <a:gd name="adj" fmla="val 15000"/>
            </a:avLst>
          </a:prstGeom>
          <a:solidFill>
            <a:srgbClr val="EEEBE4"/>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Oval 5"/>
          <p:cNvSpPr/>
          <p:nvPr/>
        </p:nvSpPr>
        <p:spPr>
          <a:xfrm>
            <a:off x="811987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أ</a:t>
            </a:r>
          </a:p>
        </p:txBody>
      </p:sp>
      <p:sp>
        <p:nvSpPr>
          <p:cNvPr id="7" name="TextBox 6"/>
          <p:cNvSpPr txBox="1"/>
          <p:nvPr/>
        </p:nvSpPr>
        <p:spPr>
          <a:xfrm>
            <a:off x="6217920"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5B6675"/>
                </a:solidFill>
                <a:latin typeface="Cairo"/>
                <a:cs typeface="Cairo"/>
              </a:rPr>
              <a:t>1906م</a:t>
            </a:r>
          </a:p>
        </p:txBody>
      </p:sp>
      <p:sp>
        <p:nvSpPr>
          <p:cNvPr id="8" name="Rounded Rectangle 7"/>
          <p:cNvSpPr/>
          <p:nvPr/>
        </p:nvSpPr>
        <p:spPr>
          <a:xfrm>
            <a:off x="3246120" y="2331720"/>
            <a:ext cx="2651760" cy="1417320"/>
          </a:xfrm>
          <a:prstGeom prst="roundRect">
            <a:avLst>
              <a:gd name="adj" fmla="val 15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5285232" y="2487168"/>
            <a:ext cx="457200" cy="45720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2E7D32"/>
                </a:solidFill>
                <a:latin typeface="Cairo"/>
                <a:cs typeface="Cairo"/>
              </a:rPr>
              <a:t>ب</a:t>
            </a:r>
          </a:p>
        </p:txBody>
      </p:sp>
      <p:sp>
        <p:nvSpPr>
          <p:cNvPr id="10" name="TextBox 9"/>
          <p:cNvSpPr txBox="1"/>
          <p:nvPr/>
        </p:nvSpPr>
        <p:spPr>
          <a:xfrm>
            <a:off x="3383279" y="2514600"/>
            <a:ext cx="1920240" cy="1143000"/>
          </a:xfrm>
          <a:prstGeom prst="rect">
            <a:avLst/>
          </a:prstGeom>
          <a:noFill/>
        </p:spPr>
        <p:txBody>
          <a:bodyPr wrap="square" lIns="45720" rIns="45720" tIns="18288" bIns="18288" anchor="ctr">
            <a:spAutoFit/>
          </a:bodyPr>
          <a:lstStyle/>
          <a:p>
            <a:pPr rtl="1" algn="r">
              <a:lnSpc>
                <a:spcPct val="100000"/>
              </a:lnSpc>
            </a:pPr>
            <a:r>
              <a:rPr sz="2100" b="1" lang="ar-MA">
                <a:solidFill>
                  <a:srgbClr val="FFFFFF"/>
                </a:solidFill>
                <a:latin typeface="Cairo"/>
                <a:cs typeface="Cairo"/>
              </a:rPr>
              <a:t>1912م</a:t>
            </a:r>
          </a:p>
        </p:txBody>
      </p:sp>
      <p:sp>
        <p:nvSpPr>
          <p:cNvPr id="11" name="TextBox 10"/>
          <p:cNvSpPr txBox="1"/>
          <p:nvPr/>
        </p:nvSpPr>
        <p:spPr>
          <a:xfrm>
            <a:off x="3337560" y="3337559"/>
            <a:ext cx="548640" cy="365760"/>
          </a:xfrm>
          <a:prstGeom prst="rect">
            <a:avLst/>
          </a:prstGeom>
          <a:noFill/>
        </p:spPr>
        <p:txBody>
          <a:bodyPr wrap="square" lIns="45720" rIns="45720" tIns="18288" bIns="18288" anchor="ctr">
            <a:spAutoFit/>
          </a:bodyPr>
          <a:lstStyle/>
          <a:p>
            <a:pPr rtl="1" algn="ctr">
              <a:lnSpc>
                <a:spcPct val="100000"/>
              </a:lnSpc>
            </a:pPr>
            <a:r>
              <a:rPr sz="2200" b="1" lang="ar-MA">
                <a:solidFill>
                  <a:srgbClr val="FFFFFF"/>
                </a:solidFill>
                <a:latin typeface="Cairo"/>
                <a:cs typeface="Cairo"/>
              </a:rPr>
              <a:t>✓</a:t>
            </a:r>
          </a:p>
        </p:txBody>
      </p:sp>
      <p:sp>
        <p:nvSpPr>
          <p:cNvPr id="12" name="Rounded Rectangle 11"/>
          <p:cNvSpPr/>
          <p:nvPr/>
        </p:nvSpPr>
        <p:spPr>
          <a:xfrm>
            <a:off x="411479" y="2331720"/>
            <a:ext cx="2651760" cy="1417320"/>
          </a:xfrm>
          <a:prstGeom prst="roundRect">
            <a:avLst>
              <a:gd name="adj" fmla="val 15000"/>
            </a:avLst>
          </a:prstGeom>
          <a:solidFill>
            <a:srgbClr val="EEEBE4"/>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245059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ج</a:t>
            </a:r>
          </a:p>
        </p:txBody>
      </p:sp>
      <p:sp>
        <p:nvSpPr>
          <p:cNvPr id="14" name="TextBox 13"/>
          <p:cNvSpPr txBox="1"/>
          <p:nvPr/>
        </p:nvSpPr>
        <p:spPr>
          <a:xfrm>
            <a:off x="54863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5B6675"/>
                </a:solidFill>
                <a:latin typeface="Cairo"/>
                <a:cs typeface="Cairo"/>
              </a:rPr>
              <a:t>1956م</a:t>
            </a:r>
          </a:p>
        </p:txBody>
      </p:sp>
      <p:sp>
        <p:nvSpPr>
          <p:cNvPr id="15" name="Rounded Rectangle 14"/>
          <p:cNvSpPr/>
          <p:nvPr/>
        </p:nvSpPr>
        <p:spPr>
          <a:xfrm>
            <a:off x="411480" y="3749039"/>
            <a:ext cx="8321040" cy="777240"/>
          </a:xfrm>
          <a:prstGeom prst="roundRect">
            <a:avLst>
              <a:gd name="adj" fmla="val 30000"/>
            </a:avLst>
          </a:prstGeom>
          <a:solidFill>
            <a:srgbClr val="F3E6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40080" y="3749039"/>
            <a:ext cx="7863840" cy="777240"/>
          </a:xfrm>
          <a:prstGeom prst="rect">
            <a:avLst/>
          </a:prstGeom>
          <a:noFill/>
        </p:spPr>
        <p:txBody>
          <a:bodyPr wrap="square" lIns="45720" rIns="45720" tIns="18288" bIns="18288" anchor="ctr">
            <a:spAutoFit/>
          </a:bodyPr>
          <a:lstStyle/>
          <a:p>
            <a:pPr rtl="1" algn="ctr">
              <a:lnSpc>
                <a:spcPct val="100000"/>
              </a:lnSpc>
            </a:pPr>
            <a:r>
              <a:rPr sz="1900" b="0" lang="ar-MA">
                <a:solidFill>
                  <a:srgbClr val="0B2242"/>
                </a:solidFill>
                <a:latin typeface="Cairo"/>
                <a:cs typeface="Cairo"/>
              </a:rPr>
              <a:t>معاهدة فاس: 30 مارس 1912م</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سؤال 3</a:t>
            </a:r>
          </a:p>
        </p:txBody>
      </p:sp>
      <p:sp>
        <p:nvSpPr>
          <p:cNvPr id="3" name="Rounded Rectangle 2"/>
          <p:cNvSpPr/>
          <p:nvPr/>
        </p:nvSpPr>
        <p:spPr>
          <a:xfrm>
            <a:off x="411480" y="1097280"/>
            <a:ext cx="8321040" cy="960120"/>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1097280"/>
            <a:ext cx="7863840" cy="960120"/>
          </a:xfrm>
          <a:prstGeom prst="rect">
            <a:avLst/>
          </a:prstGeom>
          <a:noFill/>
        </p:spPr>
        <p:txBody>
          <a:bodyPr wrap="square" lIns="45720" rIns="45720" tIns="18288" bIns="18288" anchor="ctr">
            <a:spAutoFit/>
          </a:bodyPr>
          <a:lstStyle/>
          <a:p>
            <a:pPr rtl="1" algn="ctr">
              <a:lnSpc>
                <a:spcPct val="100000"/>
              </a:lnSpc>
            </a:pPr>
            <a:r>
              <a:rPr sz="2400" b="1" lang="ar-MA">
                <a:solidFill>
                  <a:srgbClr val="FFFFFF"/>
                </a:solidFill>
                <a:latin typeface="Cairo"/>
                <a:cs typeface="Cairo"/>
              </a:rPr>
              <a:t>«استفادت القوى الصناعية واستُغلّت الأطراف»: أي خاصية هذه؟</a:t>
            </a:r>
          </a:p>
        </p:txBody>
      </p:sp>
      <p:sp>
        <p:nvSpPr>
          <p:cNvPr id="5" name="Rounded Rectangle 4"/>
          <p:cNvSpPr/>
          <p:nvPr/>
        </p:nvSpPr>
        <p:spPr>
          <a:xfrm>
            <a:off x="6080760"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Oval 5"/>
          <p:cNvSpPr/>
          <p:nvPr/>
        </p:nvSpPr>
        <p:spPr>
          <a:xfrm>
            <a:off x="811987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أ</a:t>
            </a:r>
          </a:p>
        </p:txBody>
      </p:sp>
      <p:sp>
        <p:nvSpPr>
          <p:cNvPr id="7" name="TextBox 6"/>
          <p:cNvSpPr txBox="1"/>
          <p:nvPr/>
        </p:nvSpPr>
        <p:spPr>
          <a:xfrm>
            <a:off x="6217920"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شمولية</a:t>
            </a:r>
          </a:p>
        </p:txBody>
      </p:sp>
      <p:sp>
        <p:nvSpPr>
          <p:cNvPr id="8" name="Rounded Rectangle 7"/>
          <p:cNvSpPr/>
          <p:nvPr/>
        </p:nvSpPr>
        <p:spPr>
          <a:xfrm>
            <a:off x="3246120"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528523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ب</a:t>
            </a:r>
          </a:p>
        </p:txBody>
      </p:sp>
      <p:sp>
        <p:nvSpPr>
          <p:cNvPr id="10" name="TextBox 9"/>
          <p:cNvSpPr txBox="1"/>
          <p:nvPr/>
        </p:nvSpPr>
        <p:spPr>
          <a:xfrm>
            <a:off x="338327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مترابطة</a:t>
            </a:r>
          </a:p>
        </p:txBody>
      </p:sp>
      <p:sp>
        <p:nvSpPr>
          <p:cNvPr id="11" name="Rounded Rectangle 10"/>
          <p:cNvSpPr/>
          <p:nvPr/>
        </p:nvSpPr>
        <p:spPr>
          <a:xfrm>
            <a:off x="411479"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245059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ج</a:t>
            </a:r>
          </a:p>
        </p:txBody>
      </p:sp>
      <p:sp>
        <p:nvSpPr>
          <p:cNvPr id="13" name="TextBox 12"/>
          <p:cNvSpPr txBox="1"/>
          <p:nvPr/>
        </p:nvSpPr>
        <p:spPr>
          <a:xfrm>
            <a:off x="54863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غير متكافئة</a:t>
            </a:r>
          </a:p>
        </p:txBody>
      </p:sp>
      <p:sp>
        <p:nvSpPr>
          <p:cNvPr id="14" name="TextBox 13"/>
          <p:cNvSpPr txBox="1"/>
          <p:nvPr/>
        </p:nvSpPr>
        <p:spPr>
          <a:xfrm>
            <a:off x="411480" y="3977639"/>
            <a:ext cx="8321040" cy="457200"/>
          </a:xfrm>
          <a:prstGeom prst="rect">
            <a:avLst/>
          </a:prstGeom>
          <a:noFill/>
        </p:spPr>
        <p:txBody>
          <a:bodyPr wrap="square" lIns="45720" rIns="45720" tIns="18288" bIns="18288" anchor="ctr">
            <a:spAutoFit/>
          </a:bodyPr>
          <a:lstStyle/>
          <a:p>
            <a:pPr rtl="1" algn="ctr">
              <a:lnSpc>
                <a:spcPct val="100000"/>
              </a:lnSpc>
            </a:pPr>
            <a:r>
              <a:rPr sz="1800" b="1" lang="ar-MA">
                <a:solidFill>
                  <a:srgbClr val="C9A24A"/>
                </a:solidFill>
                <a:latin typeface="Cairo"/>
                <a:cs typeface="Cairo"/>
              </a:rPr>
              <a:t>فكّر… ثم أجب</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سؤال 3 — الجواب</a:t>
            </a:r>
          </a:p>
        </p:txBody>
      </p:sp>
      <p:sp>
        <p:nvSpPr>
          <p:cNvPr id="3" name="Rounded Rectangle 2"/>
          <p:cNvSpPr/>
          <p:nvPr/>
        </p:nvSpPr>
        <p:spPr>
          <a:xfrm>
            <a:off x="411480" y="1097280"/>
            <a:ext cx="8321040" cy="960120"/>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1097280"/>
            <a:ext cx="7863840" cy="960120"/>
          </a:xfrm>
          <a:prstGeom prst="rect">
            <a:avLst/>
          </a:prstGeom>
          <a:noFill/>
        </p:spPr>
        <p:txBody>
          <a:bodyPr wrap="square" lIns="45720" rIns="45720" tIns="18288" bIns="18288" anchor="ctr">
            <a:spAutoFit/>
          </a:bodyPr>
          <a:lstStyle/>
          <a:p>
            <a:pPr rtl="1" algn="ctr">
              <a:lnSpc>
                <a:spcPct val="100000"/>
              </a:lnSpc>
            </a:pPr>
            <a:r>
              <a:rPr sz="2400" b="1" lang="ar-MA">
                <a:solidFill>
                  <a:srgbClr val="FFFFFF"/>
                </a:solidFill>
                <a:latin typeface="Cairo"/>
                <a:cs typeface="Cairo"/>
              </a:rPr>
              <a:t>«استفادت القوى الصناعية واستُغلّت الأطراف»: أي خاصية هذه؟</a:t>
            </a:r>
          </a:p>
        </p:txBody>
      </p:sp>
      <p:sp>
        <p:nvSpPr>
          <p:cNvPr id="5" name="Rounded Rectangle 4"/>
          <p:cNvSpPr/>
          <p:nvPr/>
        </p:nvSpPr>
        <p:spPr>
          <a:xfrm>
            <a:off x="6080760" y="2331720"/>
            <a:ext cx="2651760" cy="1417320"/>
          </a:xfrm>
          <a:prstGeom prst="roundRect">
            <a:avLst>
              <a:gd name="adj" fmla="val 15000"/>
            </a:avLst>
          </a:prstGeom>
          <a:solidFill>
            <a:srgbClr val="EEEBE4"/>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Oval 5"/>
          <p:cNvSpPr/>
          <p:nvPr/>
        </p:nvSpPr>
        <p:spPr>
          <a:xfrm>
            <a:off x="811987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أ</a:t>
            </a:r>
          </a:p>
        </p:txBody>
      </p:sp>
      <p:sp>
        <p:nvSpPr>
          <p:cNvPr id="7" name="TextBox 6"/>
          <p:cNvSpPr txBox="1"/>
          <p:nvPr/>
        </p:nvSpPr>
        <p:spPr>
          <a:xfrm>
            <a:off x="6217920"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5B6675"/>
                </a:solidFill>
                <a:latin typeface="Cairo"/>
                <a:cs typeface="Cairo"/>
              </a:rPr>
              <a:t>شمولية</a:t>
            </a:r>
          </a:p>
        </p:txBody>
      </p:sp>
      <p:sp>
        <p:nvSpPr>
          <p:cNvPr id="8" name="Rounded Rectangle 7"/>
          <p:cNvSpPr/>
          <p:nvPr/>
        </p:nvSpPr>
        <p:spPr>
          <a:xfrm>
            <a:off x="3246120" y="2331720"/>
            <a:ext cx="2651760" cy="1417320"/>
          </a:xfrm>
          <a:prstGeom prst="roundRect">
            <a:avLst>
              <a:gd name="adj" fmla="val 15000"/>
            </a:avLst>
          </a:prstGeom>
          <a:solidFill>
            <a:srgbClr val="EEEBE4"/>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528523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ب</a:t>
            </a:r>
          </a:p>
        </p:txBody>
      </p:sp>
      <p:sp>
        <p:nvSpPr>
          <p:cNvPr id="10" name="TextBox 9"/>
          <p:cNvSpPr txBox="1"/>
          <p:nvPr/>
        </p:nvSpPr>
        <p:spPr>
          <a:xfrm>
            <a:off x="338327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5B6675"/>
                </a:solidFill>
                <a:latin typeface="Cairo"/>
                <a:cs typeface="Cairo"/>
              </a:rPr>
              <a:t>مترابطة</a:t>
            </a:r>
          </a:p>
        </p:txBody>
      </p:sp>
      <p:sp>
        <p:nvSpPr>
          <p:cNvPr id="11" name="Rounded Rectangle 10"/>
          <p:cNvSpPr/>
          <p:nvPr/>
        </p:nvSpPr>
        <p:spPr>
          <a:xfrm>
            <a:off x="411479" y="2331720"/>
            <a:ext cx="2651760" cy="1417320"/>
          </a:xfrm>
          <a:prstGeom prst="roundRect">
            <a:avLst>
              <a:gd name="adj" fmla="val 15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2450592" y="2487168"/>
            <a:ext cx="457200" cy="45720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2E7D32"/>
                </a:solidFill>
                <a:latin typeface="Cairo"/>
                <a:cs typeface="Cairo"/>
              </a:rPr>
              <a:t>ج</a:t>
            </a:r>
          </a:p>
        </p:txBody>
      </p:sp>
      <p:sp>
        <p:nvSpPr>
          <p:cNvPr id="13" name="TextBox 12"/>
          <p:cNvSpPr txBox="1"/>
          <p:nvPr/>
        </p:nvSpPr>
        <p:spPr>
          <a:xfrm>
            <a:off x="548639" y="2514600"/>
            <a:ext cx="1920240" cy="1143000"/>
          </a:xfrm>
          <a:prstGeom prst="rect">
            <a:avLst/>
          </a:prstGeom>
          <a:noFill/>
        </p:spPr>
        <p:txBody>
          <a:bodyPr wrap="square" lIns="45720" rIns="45720" tIns="18288" bIns="18288" anchor="ctr">
            <a:spAutoFit/>
          </a:bodyPr>
          <a:lstStyle/>
          <a:p>
            <a:pPr rtl="1" algn="r">
              <a:lnSpc>
                <a:spcPct val="100000"/>
              </a:lnSpc>
            </a:pPr>
            <a:r>
              <a:rPr sz="2100" b="1" lang="ar-MA">
                <a:solidFill>
                  <a:srgbClr val="FFFFFF"/>
                </a:solidFill>
                <a:latin typeface="Cairo"/>
                <a:cs typeface="Cairo"/>
              </a:rPr>
              <a:t>غير متكافئة</a:t>
            </a:r>
          </a:p>
        </p:txBody>
      </p:sp>
      <p:sp>
        <p:nvSpPr>
          <p:cNvPr id="14" name="TextBox 13"/>
          <p:cNvSpPr txBox="1"/>
          <p:nvPr/>
        </p:nvSpPr>
        <p:spPr>
          <a:xfrm>
            <a:off x="502919" y="3337559"/>
            <a:ext cx="548640" cy="365760"/>
          </a:xfrm>
          <a:prstGeom prst="rect">
            <a:avLst/>
          </a:prstGeom>
          <a:noFill/>
        </p:spPr>
        <p:txBody>
          <a:bodyPr wrap="square" lIns="45720" rIns="45720" tIns="18288" bIns="18288" anchor="ctr">
            <a:spAutoFit/>
          </a:bodyPr>
          <a:lstStyle/>
          <a:p>
            <a:pPr rtl="1" algn="ctr">
              <a:lnSpc>
                <a:spcPct val="100000"/>
              </a:lnSpc>
            </a:pPr>
            <a:r>
              <a:rPr sz="2200" b="1" lang="ar-MA">
                <a:solidFill>
                  <a:srgbClr val="FFFFFF"/>
                </a:solidFill>
                <a:latin typeface="Cairo"/>
                <a:cs typeface="Cairo"/>
              </a:rPr>
              <a:t>✓</a:t>
            </a:r>
          </a:p>
        </p:txBody>
      </p:sp>
      <p:sp>
        <p:nvSpPr>
          <p:cNvPr id="15" name="Rounded Rectangle 14"/>
          <p:cNvSpPr/>
          <p:nvPr/>
        </p:nvSpPr>
        <p:spPr>
          <a:xfrm>
            <a:off x="411480" y="3749039"/>
            <a:ext cx="8321040" cy="777240"/>
          </a:xfrm>
          <a:prstGeom prst="roundRect">
            <a:avLst>
              <a:gd name="adj" fmla="val 30000"/>
            </a:avLst>
          </a:prstGeom>
          <a:solidFill>
            <a:srgbClr val="F3E6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40080" y="3749039"/>
            <a:ext cx="7863840" cy="777240"/>
          </a:xfrm>
          <a:prstGeom prst="rect">
            <a:avLst/>
          </a:prstGeom>
          <a:noFill/>
        </p:spPr>
        <p:txBody>
          <a:bodyPr wrap="square" lIns="45720" rIns="45720" tIns="18288" bIns="18288" anchor="ctr">
            <a:spAutoFit/>
          </a:bodyPr>
          <a:lstStyle/>
          <a:p>
            <a:pPr rtl="1" algn="ctr">
              <a:lnSpc>
                <a:spcPct val="100000"/>
              </a:lnSpc>
            </a:pPr>
            <a:r>
              <a:rPr sz="1900" b="0" lang="ar-MA">
                <a:solidFill>
                  <a:srgbClr val="0B2242"/>
                </a:solidFill>
                <a:latin typeface="Cairo"/>
                <a:cs typeface="Cairo"/>
              </a:rPr>
              <a:t>تحولات غير متكافئة: تقدّم المراكز مقابل تبعية الأطراف</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سؤال 4</a:t>
            </a:r>
          </a:p>
        </p:txBody>
      </p:sp>
      <p:sp>
        <p:nvSpPr>
          <p:cNvPr id="3" name="Rounded Rectangle 2"/>
          <p:cNvSpPr/>
          <p:nvPr/>
        </p:nvSpPr>
        <p:spPr>
          <a:xfrm>
            <a:off x="411480" y="1097280"/>
            <a:ext cx="8321040" cy="960120"/>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1097280"/>
            <a:ext cx="7863840" cy="960120"/>
          </a:xfrm>
          <a:prstGeom prst="rect">
            <a:avLst/>
          </a:prstGeom>
          <a:noFill/>
        </p:spPr>
        <p:txBody>
          <a:bodyPr wrap="square" lIns="45720" rIns="45720" tIns="18288" bIns="18288" anchor="ctr">
            <a:spAutoFit/>
          </a:bodyPr>
          <a:lstStyle/>
          <a:p>
            <a:pPr rtl="1" algn="ctr">
              <a:lnSpc>
                <a:spcPct val="100000"/>
              </a:lnSpc>
            </a:pPr>
            <a:r>
              <a:rPr sz="2400" b="1" lang="ar-MA">
                <a:solidFill>
                  <a:srgbClr val="FFFFFF"/>
                </a:solidFill>
                <a:latin typeface="Cairo"/>
                <a:cs typeface="Cairo"/>
              </a:rPr>
              <a:t>ماذا تعني الثنائية القطبية؟</a:t>
            </a:r>
          </a:p>
        </p:txBody>
      </p:sp>
      <p:sp>
        <p:nvSpPr>
          <p:cNvPr id="5" name="Rounded Rectangle 4"/>
          <p:cNvSpPr/>
          <p:nvPr/>
        </p:nvSpPr>
        <p:spPr>
          <a:xfrm>
            <a:off x="6080760"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Oval 5"/>
          <p:cNvSpPr/>
          <p:nvPr/>
        </p:nvSpPr>
        <p:spPr>
          <a:xfrm>
            <a:off x="811987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أ</a:t>
            </a:r>
          </a:p>
        </p:txBody>
      </p:sp>
      <p:sp>
        <p:nvSpPr>
          <p:cNvPr id="7" name="TextBox 6"/>
          <p:cNvSpPr txBox="1"/>
          <p:nvPr/>
        </p:nvSpPr>
        <p:spPr>
          <a:xfrm>
            <a:off x="6217920"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تقاسم إفريقيا بين أوروبا</a:t>
            </a:r>
          </a:p>
        </p:txBody>
      </p:sp>
      <p:sp>
        <p:nvSpPr>
          <p:cNvPr id="8" name="Rounded Rectangle 7"/>
          <p:cNvSpPr/>
          <p:nvPr/>
        </p:nvSpPr>
        <p:spPr>
          <a:xfrm>
            <a:off x="3246120"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528523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ب</a:t>
            </a:r>
          </a:p>
        </p:txBody>
      </p:sp>
      <p:sp>
        <p:nvSpPr>
          <p:cNvPr id="10" name="TextBox 9"/>
          <p:cNvSpPr txBox="1"/>
          <p:nvPr/>
        </p:nvSpPr>
        <p:spPr>
          <a:xfrm>
            <a:off x="338327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انقسام العالم إلى معسكرين بعد 1945</a:t>
            </a:r>
          </a:p>
        </p:txBody>
      </p:sp>
      <p:sp>
        <p:nvSpPr>
          <p:cNvPr id="11" name="Rounded Rectangle 10"/>
          <p:cNvSpPr/>
          <p:nvPr/>
        </p:nvSpPr>
        <p:spPr>
          <a:xfrm>
            <a:off x="411479"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245059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ج</a:t>
            </a:r>
          </a:p>
        </p:txBody>
      </p:sp>
      <p:sp>
        <p:nvSpPr>
          <p:cNvPr id="13" name="TextBox 12"/>
          <p:cNvSpPr txBox="1"/>
          <p:nvPr/>
        </p:nvSpPr>
        <p:spPr>
          <a:xfrm>
            <a:off x="54863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تحالف فرنسا وبريطانيا</a:t>
            </a:r>
          </a:p>
        </p:txBody>
      </p:sp>
      <p:sp>
        <p:nvSpPr>
          <p:cNvPr id="14" name="TextBox 13"/>
          <p:cNvSpPr txBox="1"/>
          <p:nvPr/>
        </p:nvSpPr>
        <p:spPr>
          <a:xfrm>
            <a:off x="411480" y="3977639"/>
            <a:ext cx="8321040" cy="457200"/>
          </a:xfrm>
          <a:prstGeom prst="rect">
            <a:avLst/>
          </a:prstGeom>
          <a:noFill/>
        </p:spPr>
        <p:txBody>
          <a:bodyPr wrap="square" lIns="45720" rIns="45720" tIns="18288" bIns="18288" anchor="ctr">
            <a:spAutoFit/>
          </a:bodyPr>
          <a:lstStyle/>
          <a:p>
            <a:pPr rtl="1" algn="ctr">
              <a:lnSpc>
                <a:spcPct val="100000"/>
              </a:lnSpc>
            </a:pPr>
            <a:r>
              <a:rPr sz="1800" b="1" lang="ar-MA">
                <a:solidFill>
                  <a:srgbClr val="C9A24A"/>
                </a:solidFill>
                <a:latin typeface="Cairo"/>
                <a:cs typeface="Cairo"/>
              </a:rPr>
              <a:t>فكّر… ثم أجب</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سؤال 4 — الجواب</a:t>
            </a:r>
          </a:p>
        </p:txBody>
      </p:sp>
      <p:sp>
        <p:nvSpPr>
          <p:cNvPr id="3" name="Rounded Rectangle 2"/>
          <p:cNvSpPr/>
          <p:nvPr/>
        </p:nvSpPr>
        <p:spPr>
          <a:xfrm>
            <a:off x="411480" y="1097280"/>
            <a:ext cx="8321040" cy="960120"/>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1097280"/>
            <a:ext cx="7863840" cy="960120"/>
          </a:xfrm>
          <a:prstGeom prst="rect">
            <a:avLst/>
          </a:prstGeom>
          <a:noFill/>
        </p:spPr>
        <p:txBody>
          <a:bodyPr wrap="square" lIns="45720" rIns="45720" tIns="18288" bIns="18288" anchor="ctr">
            <a:spAutoFit/>
          </a:bodyPr>
          <a:lstStyle/>
          <a:p>
            <a:pPr rtl="1" algn="ctr">
              <a:lnSpc>
                <a:spcPct val="100000"/>
              </a:lnSpc>
            </a:pPr>
            <a:r>
              <a:rPr sz="2400" b="1" lang="ar-MA">
                <a:solidFill>
                  <a:srgbClr val="FFFFFF"/>
                </a:solidFill>
                <a:latin typeface="Cairo"/>
                <a:cs typeface="Cairo"/>
              </a:rPr>
              <a:t>ماذا تعني الثنائية القطبية؟</a:t>
            </a:r>
          </a:p>
        </p:txBody>
      </p:sp>
      <p:sp>
        <p:nvSpPr>
          <p:cNvPr id="5" name="Rounded Rectangle 4"/>
          <p:cNvSpPr/>
          <p:nvPr/>
        </p:nvSpPr>
        <p:spPr>
          <a:xfrm>
            <a:off x="6080760" y="2331720"/>
            <a:ext cx="2651760" cy="1417320"/>
          </a:xfrm>
          <a:prstGeom prst="roundRect">
            <a:avLst>
              <a:gd name="adj" fmla="val 15000"/>
            </a:avLst>
          </a:prstGeom>
          <a:solidFill>
            <a:srgbClr val="EEEBE4"/>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Oval 5"/>
          <p:cNvSpPr/>
          <p:nvPr/>
        </p:nvSpPr>
        <p:spPr>
          <a:xfrm>
            <a:off x="811987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أ</a:t>
            </a:r>
          </a:p>
        </p:txBody>
      </p:sp>
      <p:sp>
        <p:nvSpPr>
          <p:cNvPr id="7" name="TextBox 6"/>
          <p:cNvSpPr txBox="1"/>
          <p:nvPr/>
        </p:nvSpPr>
        <p:spPr>
          <a:xfrm>
            <a:off x="6217920"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5B6675"/>
                </a:solidFill>
                <a:latin typeface="Cairo"/>
                <a:cs typeface="Cairo"/>
              </a:rPr>
              <a:t>تقاسم إفريقيا بين أوروبا</a:t>
            </a:r>
          </a:p>
        </p:txBody>
      </p:sp>
      <p:sp>
        <p:nvSpPr>
          <p:cNvPr id="8" name="Rounded Rectangle 7"/>
          <p:cNvSpPr/>
          <p:nvPr/>
        </p:nvSpPr>
        <p:spPr>
          <a:xfrm>
            <a:off x="3246120" y="2331720"/>
            <a:ext cx="2651760" cy="1417320"/>
          </a:xfrm>
          <a:prstGeom prst="roundRect">
            <a:avLst>
              <a:gd name="adj" fmla="val 15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5285232" y="2487168"/>
            <a:ext cx="457200" cy="45720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2E7D32"/>
                </a:solidFill>
                <a:latin typeface="Cairo"/>
                <a:cs typeface="Cairo"/>
              </a:rPr>
              <a:t>ب</a:t>
            </a:r>
          </a:p>
        </p:txBody>
      </p:sp>
      <p:sp>
        <p:nvSpPr>
          <p:cNvPr id="10" name="TextBox 9"/>
          <p:cNvSpPr txBox="1"/>
          <p:nvPr/>
        </p:nvSpPr>
        <p:spPr>
          <a:xfrm>
            <a:off x="3383279" y="2514600"/>
            <a:ext cx="1920240" cy="1143000"/>
          </a:xfrm>
          <a:prstGeom prst="rect">
            <a:avLst/>
          </a:prstGeom>
          <a:noFill/>
        </p:spPr>
        <p:txBody>
          <a:bodyPr wrap="square" lIns="45720" rIns="45720" tIns="18288" bIns="18288" anchor="ctr">
            <a:spAutoFit/>
          </a:bodyPr>
          <a:lstStyle/>
          <a:p>
            <a:pPr rtl="1" algn="r">
              <a:lnSpc>
                <a:spcPct val="100000"/>
              </a:lnSpc>
            </a:pPr>
            <a:r>
              <a:rPr sz="2100" b="1" lang="ar-MA">
                <a:solidFill>
                  <a:srgbClr val="FFFFFF"/>
                </a:solidFill>
                <a:latin typeface="Cairo"/>
                <a:cs typeface="Cairo"/>
              </a:rPr>
              <a:t>انقسام العالم إلى معسكرين بعد 1945</a:t>
            </a:r>
          </a:p>
        </p:txBody>
      </p:sp>
      <p:sp>
        <p:nvSpPr>
          <p:cNvPr id="11" name="TextBox 10"/>
          <p:cNvSpPr txBox="1"/>
          <p:nvPr/>
        </p:nvSpPr>
        <p:spPr>
          <a:xfrm>
            <a:off x="3337560" y="3337559"/>
            <a:ext cx="548640" cy="365760"/>
          </a:xfrm>
          <a:prstGeom prst="rect">
            <a:avLst/>
          </a:prstGeom>
          <a:noFill/>
        </p:spPr>
        <p:txBody>
          <a:bodyPr wrap="square" lIns="45720" rIns="45720" tIns="18288" bIns="18288" anchor="ctr">
            <a:spAutoFit/>
          </a:bodyPr>
          <a:lstStyle/>
          <a:p>
            <a:pPr rtl="1" algn="ctr">
              <a:lnSpc>
                <a:spcPct val="100000"/>
              </a:lnSpc>
            </a:pPr>
            <a:r>
              <a:rPr sz="2200" b="1" lang="ar-MA">
                <a:solidFill>
                  <a:srgbClr val="FFFFFF"/>
                </a:solidFill>
                <a:latin typeface="Cairo"/>
                <a:cs typeface="Cairo"/>
              </a:rPr>
              <a:t>✓</a:t>
            </a:r>
          </a:p>
        </p:txBody>
      </p:sp>
      <p:sp>
        <p:nvSpPr>
          <p:cNvPr id="12" name="Rounded Rectangle 11"/>
          <p:cNvSpPr/>
          <p:nvPr/>
        </p:nvSpPr>
        <p:spPr>
          <a:xfrm>
            <a:off x="411479" y="2331720"/>
            <a:ext cx="2651760" cy="1417320"/>
          </a:xfrm>
          <a:prstGeom prst="roundRect">
            <a:avLst>
              <a:gd name="adj" fmla="val 15000"/>
            </a:avLst>
          </a:prstGeom>
          <a:solidFill>
            <a:srgbClr val="EEEBE4"/>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245059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ج</a:t>
            </a:r>
          </a:p>
        </p:txBody>
      </p:sp>
      <p:sp>
        <p:nvSpPr>
          <p:cNvPr id="14" name="TextBox 13"/>
          <p:cNvSpPr txBox="1"/>
          <p:nvPr/>
        </p:nvSpPr>
        <p:spPr>
          <a:xfrm>
            <a:off x="54863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5B6675"/>
                </a:solidFill>
                <a:latin typeface="Cairo"/>
                <a:cs typeface="Cairo"/>
              </a:rPr>
              <a:t>تحالف فرنسا وبريطانيا</a:t>
            </a:r>
          </a:p>
        </p:txBody>
      </p:sp>
      <p:sp>
        <p:nvSpPr>
          <p:cNvPr id="15" name="Rounded Rectangle 14"/>
          <p:cNvSpPr/>
          <p:nvPr/>
        </p:nvSpPr>
        <p:spPr>
          <a:xfrm>
            <a:off x="411480" y="3749039"/>
            <a:ext cx="8321040" cy="777240"/>
          </a:xfrm>
          <a:prstGeom prst="roundRect">
            <a:avLst>
              <a:gd name="adj" fmla="val 30000"/>
            </a:avLst>
          </a:prstGeom>
          <a:solidFill>
            <a:srgbClr val="F3E6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40080" y="3749039"/>
            <a:ext cx="7863840" cy="777240"/>
          </a:xfrm>
          <a:prstGeom prst="rect">
            <a:avLst/>
          </a:prstGeom>
          <a:noFill/>
        </p:spPr>
        <p:txBody>
          <a:bodyPr wrap="square" lIns="45720" rIns="45720" tIns="18288" bIns="18288" anchor="ctr">
            <a:spAutoFit/>
          </a:bodyPr>
          <a:lstStyle/>
          <a:p>
            <a:pPr rtl="1" algn="ctr">
              <a:lnSpc>
                <a:spcPct val="100000"/>
              </a:lnSpc>
            </a:pPr>
            <a:r>
              <a:rPr sz="1900" b="0" lang="ar-MA">
                <a:solidFill>
                  <a:srgbClr val="0B2242"/>
                </a:solidFill>
                <a:latin typeface="Cairo"/>
                <a:cs typeface="Cairo"/>
              </a:rPr>
              <a:t>معسكر غربي رأسمالي ومعسكر شرقي اشتراكي</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خريطة ذهنية للدرس</a:t>
            </a:r>
          </a:p>
        </p:txBody>
      </p:sp>
      <p:cxnSp>
        <p:nvCxnSpPr>
          <p:cNvPr id="3" name="Connector 2"/>
          <p:cNvCxnSpPr/>
          <p:nvPr/>
        </p:nvCxnSpPr>
        <p:spPr>
          <a:xfrm flipV="1">
            <a:off x="5394960" y="1638299"/>
            <a:ext cx="594360" cy="1219201"/>
          </a:xfrm>
          <a:prstGeom prst="line">
            <a:avLst/>
          </a:prstGeom>
          <a:ln w="31750">
            <a:solidFill>
              <a:srgbClr val="1F6F78"/>
            </a:solidFill>
          </a:ln>
        </p:spPr>
        <p:style>
          <a:lnRef idx="2">
            <a:schemeClr val="accent1"/>
          </a:lnRef>
          <a:fillRef idx="0">
            <a:schemeClr val="accent1"/>
          </a:fillRef>
          <a:effectRef idx="1">
            <a:schemeClr val="accent1"/>
          </a:effectRef>
          <a:fontRef idx="minor">
            <a:schemeClr val="tx1"/>
          </a:fontRef>
        </p:style>
      </p:cxnSp>
      <p:sp>
        <p:nvSpPr>
          <p:cNvPr id="4" name="Rounded Rectangle 3"/>
          <p:cNvSpPr/>
          <p:nvPr/>
        </p:nvSpPr>
        <p:spPr>
          <a:xfrm>
            <a:off x="5989320" y="1097280"/>
            <a:ext cx="2743200" cy="1082040"/>
          </a:xfrm>
          <a:prstGeom prst="roundRect">
            <a:avLst>
              <a:gd name="adj" fmla="val 12000"/>
            </a:avLst>
          </a:prstGeom>
          <a:solidFill>
            <a:srgbClr val="FFFFFF"/>
          </a:solidFill>
          <a:ln w="15875">
            <a:solidFill>
              <a:srgbClr val="1F6F7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Rounded Rectangle 4"/>
          <p:cNvSpPr/>
          <p:nvPr/>
        </p:nvSpPr>
        <p:spPr>
          <a:xfrm>
            <a:off x="5989320" y="1097280"/>
            <a:ext cx="2743200" cy="411480"/>
          </a:xfrm>
          <a:prstGeom prst="roundRect">
            <a:avLst>
              <a:gd name="adj" fmla="val 25000"/>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6035040" y="1097280"/>
            <a:ext cx="2651760" cy="411480"/>
          </a:xfrm>
          <a:prstGeom prst="rect">
            <a:avLst/>
          </a:prstGeom>
          <a:noFill/>
        </p:spPr>
        <p:txBody>
          <a:bodyPr wrap="square" lIns="45720" rIns="45720" tIns="18288" bIns="18288" anchor="ctr">
            <a:spAutoFit/>
          </a:bodyPr>
          <a:lstStyle/>
          <a:p>
            <a:pPr rtl="1" algn="ctr">
              <a:lnSpc>
                <a:spcPct val="100000"/>
              </a:lnSpc>
            </a:pPr>
            <a:r>
              <a:rPr sz="1700" b="1" lang="ar-MA">
                <a:solidFill>
                  <a:srgbClr val="FFFFFF"/>
                </a:solidFill>
                <a:latin typeface="Cairo"/>
                <a:cs typeface="Cairo"/>
              </a:rPr>
              <a:t>الإطار الزمني</a:t>
            </a:r>
          </a:p>
        </p:txBody>
      </p:sp>
      <p:sp>
        <p:nvSpPr>
          <p:cNvPr id="7" name="TextBox 6"/>
          <p:cNvSpPr txBox="1"/>
          <p:nvPr/>
        </p:nvSpPr>
        <p:spPr>
          <a:xfrm>
            <a:off x="6080760" y="1527048"/>
            <a:ext cx="2560320" cy="624840"/>
          </a:xfrm>
          <a:prstGeom prst="rect">
            <a:avLst/>
          </a:prstGeom>
          <a:noFill/>
        </p:spPr>
        <p:txBody>
          <a:bodyPr wrap="square" lIns="45720" rIns="45720" tIns="18288" bIns="18288" anchor="ctr">
            <a:spAutoFit/>
          </a:bodyPr>
          <a:lstStyle/>
          <a:p>
            <a:pPr rtl="1" algn="ctr">
              <a:lnSpc>
                <a:spcPct val="100000"/>
              </a:lnSpc>
            </a:pPr>
            <a:r>
              <a:rPr sz="1600" b="0" lang="ar-MA">
                <a:solidFill>
                  <a:srgbClr val="26303D"/>
                </a:solidFill>
                <a:latin typeface="Cairo"/>
                <a:cs typeface="Cairo"/>
              </a:rPr>
              <a:t>الثورة الصناعية، الإمبريالية، حربان وأزمة، حركات التحرر</a:t>
            </a:r>
          </a:p>
        </p:txBody>
      </p:sp>
      <p:cxnSp>
        <p:nvCxnSpPr>
          <p:cNvPr id="8" name="Connector 7"/>
          <p:cNvCxnSpPr/>
          <p:nvPr/>
        </p:nvCxnSpPr>
        <p:spPr>
          <a:xfrm>
            <a:off x="5394960" y="2857500"/>
            <a:ext cx="594360" cy="0"/>
          </a:xfrm>
          <a:prstGeom prst="line">
            <a:avLst/>
          </a:prstGeom>
          <a:ln w="31750">
            <a:solidFill>
              <a:srgbClr val="8C2F39"/>
            </a:solidFill>
          </a:ln>
        </p:spPr>
        <p:style>
          <a:lnRef idx="2">
            <a:schemeClr val="accent1"/>
          </a:lnRef>
          <a:fillRef idx="0">
            <a:schemeClr val="accent1"/>
          </a:fillRef>
          <a:effectRef idx="1">
            <a:schemeClr val="accent1"/>
          </a:effectRef>
          <a:fontRef idx="minor">
            <a:schemeClr val="tx1"/>
          </a:fontRef>
        </p:style>
      </p:cxnSp>
      <p:sp>
        <p:nvSpPr>
          <p:cNvPr id="9" name="Rounded Rectangle 8"/>
          <p:cNvSpPr/>
          <p:nvPr/>
        </p:nvSpPr>
        <p:spPr>
          <a:xfrm>
            <a:off x="5989320" y="2316480"/>
            <a:ext cx="2743200" cy="1082040"/>
          </a:xfrm>
          <a:prstGeom prst="roundRect">
            <a:avLst>
              <a:gd name="adj" fmla="val 12000"/>
            </a:avLst>
          </a:prstGeom>
          <a:solidFill>
            <a:srgbClr val="FFFFFF"/>
          </a:solidFill>
          <a:ln w="15875">
            <a:solidFill>
              <a:srgbClr val="8C2F3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Rounded Rectangle 9"/>
          <p:cNvSpPr/>
          <p:nvPr/>
        </p:nvSpPr>
        <p:spPr>
          <a:xfrm>
            <a:off x="5989320" y="2316480"/>
            <a:ext cx="2743200" cy="411480"/>
          </a:xfrm>
          <a:prstGeom prst="roundRect">
            <a:avLst>
              <a:gd name="adj" fmla="val 25000"/>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6035040" y="2316480"/>
            <a:ext cx="2651760" cy="411480"/>
          </a:xfrm>
          <a:prstGeom prst="rect">
            <a:avLst/>
          </a:prstGeom>
          <a:noFill/>
        </p:spPr>
        <p:txBody>
          <a:bodyPr wrap="square" lIns="45720" rIns="45720" tIns="18288" bIns="18288" anchor="ctr">
            <a:spAutoFit/>
          </a:bodyPr>
          <a:lstStyle/>
          <a:p>
            <a:pPr rtl="1" algn="ctr">
              <a:lnSpc>
                <a:spcPct val="100000"/>
              </a:lnSpc>
            </a:pPr>
            <a:r>
              <a:rPr sz="1700" b="1" lang="ar-MA">
                <a:solidFill>
                  <a:srgbClr val="FFFFFF"/>
                </a:solidFill>
                <a:latin typeface="Cairo"/>
                <a:cs typeface="Cairo"/>
              </a:rPr>
              <a:t>الإطار المكاني</a:t>
            </a:r>
          </a:p>
        </p:txBody>
      </p:sp>
      <p:sp>
        <p:nvSpPr>
          <p:cNvPr id="12" name="TextBox 11"/>
          <p:cNvSpPr txBox="1"/>
          <p:nvPr/>
        </p:nvSpPr>
        <p:spPr>
          <a:xfrm>
            <a:off x="6080760" y="2746247"/>
            <a:ext cx="2560320" cy="624840"/>
          </a:xfrm>
          <a:prstGeom prst="rect">
            <a:avLst/>
          </a:prstGeom>
          <a:noFill/>
        </p:spPr>
        <p:txBody>
          <a:bodyPr wrap="square" lIns="45720" rIns="45720" tIns="18288" bIns="18288" anchor="ctr">
            <a:spAutoFit/>
          </a:bodyPr>
          <a:lstStyle/>
          <a:p>
            <a:pPr rtl="1" algn="ctr">
              <a:lnSpc>
                <a:spcPct val="100000"/>
              </a:lnSpc>
            </a:pPr>
            <a:r>
              <a:rPr sz="1600" b="0" lang="ar-MA">
                <a:solidFill>
                  <a:srgbClr val="26303D"/>
                </a:solidFill>
                <a:latin typeface="Cairo"/>
                <a:cs typeface="Cairo"/>
              </a:rPr>
              <a:t>أوروبا والو.م.أ واليابان، المستعمرات، المشرق العربي، المغرب</a:t>
            </a:r>
          </a:p>
        </p:txBody>
      </p:sp>
      <p:cxnSp>
        <p:nvCxnSpPr>
          <p:cNvPr id="13" name="Connector 12"/>
          <p:cNvCxnSpPr/>
          <p:nvPr/>
        </p:nvCxnSpPr>
        <p:spPr>
          <a:xfrm>
            <a:off x="5394960" y="2857500"/>
            <a:ext cx="594360" cy="1219199"/>
          </a:xfrm>
          <a:prstGeom prst="line">
            <a:avLst/>
          </a:prstGeom>
          <a:ln w="31750">
            <a:solidFill>
              <a:srgbClr val="4F7A3A"/>
            </a:solidFill>
          </a:ln>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5989320" y="3535679"/>
            <a:ext cx="2743200" cy="1082040"/>
          </a:xfrm>
          <a:prstGeom prst="roundRect">
            <a:avLst>
              <a:gd name="adj" fmla="val 12000"/>
            </a:avLst>
          </a:prstGeom>
          <a:solidFill>
            <a:srgbClr val="FFFFFF"/>
          </a:solidFill>
          <a:ln w="15875">
            <a:solidFill>
              <a:srgbClr val="4F7A3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ounded Rectangle 14"/>
          <p:cNvSpPr/>
          <p:nvPr/>
        </p:nvSpPr>
        <p:spPr>
          <a:xfrm>
            <a:off x="5989320" y="3535679"/>
            <a:ext cx="2743200" cy="411480"/>
          </a:xfrm>
          <a:prstGeom prst="roundRect">
            <a:avLst>
              <a:gd name="adj" fmla="val 25000"/>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035040" y="3535679"/>
            <a:ext cx="2651760" cy="411480"/>
          </a:xfrm>
          <a:prstGeom prst="rect">
            <a:avLst/>
          </a:prstGeom>
          <a:noFill/>
        </p:spPr>
        <p:txBody>
          <a:bodyPr wrap="square" lIns="45720" rIns="45720" tIns="18288" bIns="18288" anchor="ctr">
            <a:spAutoFit/>
          </a:bodyPr>
          <a:lstStyle/>
          <a:p>
            <a:pPr rtl="1" algn="ctr">
              <a:lnSpc>
                <a:spcPct val="100000"/>
              </a:lnSpc>
            </a:pPr>
            <a:r>
              <a:rPr sz="1700" b="1" lang="ar-MA">
                <a:solidFill>
                  <a:srgbClr val="FFFFFF"/>
                </a:solidFill>
                <a:latin typeface="Cairo"/>
                <a:cs typeface="Cairo"/>
              </a:rPr>
              <a:t>الخصائص</a:t>
            </a:r>
          </a:p>
        </p:txBody>
      </p:sp>
      <p:sp>
        <p:nvSpPr>
          <p:cNvPr id="17" name="TextBox 16"/>
          <p:cNvSpPr txBox="1"/>
          <p:nvPr/>
        </p:nvSpPr>
        <p:spPr>
          <a:xfrm>
            <a:off x="6080760" y="3965447"/>
            <a:ext cx="2560320" cy="624840"/>
          </a:xfrm>
          <a:prstGeom prst="rect">
            <a:avLst/>
          </a:prstGeom>
          <a:noFill/>
        </p:spPr>
        <p:txBody>
          <a:bodyPr wrap="square" lIns="45720" rIns="45720" tIns="18288" bIns="18288" anchor="ctr">
            <a:spAutoFit/>
          </a:bodyPr>
          <a:lstStyle/>
          <a:p>
            <a:pPr rtl="1" algn="ctr">
              <a:lnSpc>
                <a:spcPct val="100000"/>
              </a:lnSpc>
            </a:pPr>
            <a:r>
              <a:rPr sz="1600" b="0" lang="ar-MA">
                <a:solidFill>
                  <a:srgbClr val="26303D"/>
                </a:solidFill>
                <a:latin typeface="Cairo"/>
                <a:cs typeface="Cairo"/>
              </a:rPr>
              <a:t>شمولية، مترابطة، غير متكافئة، صراعية</a:t>
            </a:r>
          </a:p>
        </p:txBody>
      </p:sp>
      <p:cxnSp>
        <p:nvCxnSpPr>
          <p:cNvPr id="18" name="Connector 17"/>
          <p:cNvCxnSpPr/>
          <p:nvPr/>
        </p:nvCxnSpPr>
        <p:spPr>
          <a:xfrm flipH="1" flipV="1">
            <a:off x="3154680" y="1638299"/>
            <a:ext cx="594359" cy="1219201"/>
          </a:xfrm>
          <a:prstGeom prst="line">
            <a:avLst/>
          </a:prstGeom>
          <a:ln w="31750">
            <a:solidFill>
              <a:srgbClr val="B06A1E"/>
            </a:solidFill>
          </a:ln>
        </p:spPr>
        <p:style>
          <a:lnRef idx="2">
            <a:schemeClr val="accent1"/>
          </a:lnRef>
          <a:fillRef idx="0">
            <a:schemeClr val="accent1"/>
          </a:fillRef>
          <a:effectRef idx="1">
            <a:schemeClr val="accent1"/>
          </a:effectRef>
          <a:fontRef idx="minor">
            <a:schemeClr val="tx1"/>
          </a:fontRef>
        </p:style>
      </p:cxnSp>
      <p:sp>
        <p:nvSpPr>
          <p:cNvPr id="19" name="Rounded Rectangle 18"/>
          <p:cNvSpPr/>
          <p:nvPr/>
        </p:nvSpPr>
        <p:spPr>
          <a:xfrm>
            <a:off x="411480" y="1097280"/>
            <a:ext cx="2743200" cy="1082040"/>
          </a:xfrm>
          <a:prstGeom prst="roundRect">
            <a:avLst>
              <a:gd name="adj" fmla="val 12000"/>
            </a:avLst>
          </a:prstGeom>
          <a:solidFill>
            <a:srgbClr val="FFFFFF"/>
          </a:solidFill>
          <a:ln w="15875">
            <a:solidFill>
              <a:srgbClr val="B06A1E"/>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Rounded Rectangle 19"/>
          <p:cNvSpPr/>
          <p:nvPr/>
        </p:nvSpPr>
        <p:spPr>
          <a:xfrm>
            <a:off x="411480" y="1097280"/>
            <a:ext cx="2743200" cy="411480"/>
          </a:xfrm>
          <a:prstGeom prst="roundRect">
            <a:avLst>
              <a:gd name="adj" fmla="val 25000"/>
            </a:avLst>
          </a:prstGeom>
          <a:solidFill>
            <a:srgbClr val="B0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457200" y="1097280"/>
            <a:ext cx="2651760" cy="411480"/>
          </a:xfrm>
          <a:prstGeom prst="rect">
            <a:avLst/>
          </a:prstGeom>
          <a:noFill/>
        </p:spPr>
        <p:txBody>
          <a:bodyPr wrap="square" lIns="45720" rIns="45720" tIns="18288" bIns="18288" anchor="ctr">
            <a:spAutoFit/>
          </a:bodyPr>
          <a:lstStyle/>
          <a:p>
            <a:pPr rtl="1" algn="ctr">
              <a:lnSpc>
                <a:spcPct val="100000"/>
              </a:lnSpc>
            </a:pPr>
            <a:r>
              <a:rPr sz="1700" b="1" lang="ar-MA">
                <a:solidFill>
                  <a:srgbClr val="FFFFFF"/>
                </a:solidFill>
                <a:latin typeface="Cairo"/>
                <a:cs typeface="Cairo"/>
              </a:rPr>
              <a:t>المنطق السببي</a:t>
            </a:r>
          </a:p>
        </p:txBody>
      </p:sp>
      <p:sp>
        <p:nvSpPr>
          <p:cNvPr id="22" name="TextBox 21"/>
          <p:cNvSpPr txBox="1"/>
          <p:nvPr/>
        </p:nvSpPr>
        <p:spPr>
          <a:xfrm>
            <a:off x="502920" y="1527048"/>
            <a:ext cx="2560320" cy="624840"/>
          </a:xfrm>
          <a:prstGeom prst="rect">
            <a:avLst/>
          </a:prstGeom>
          <a:noFill/>
        </p:spPr>
        <p:txBody>
          <a:bodyPr wrap="square" lIns="45720" rIns="45720" tIns="18288" bIns="18288" anchor="ctr">
            <a:spAutoFit/>
          </a:bodyPr>
          <a:lstStyle/>
          <a:p>
            <a:pPr rtl="1" algn="ctr">
              <a:lnSpc>
                <a:spcPct val="100000"/>
              </a:lnSpc>
            </a:pPr>
            <a:r>
              <a:rPr sz="1600" b="0" lang="ar-MA">
                <a:solidFill>
                  <a:srgbClr val="26303D"/>
                </a:solidFill>
                <a:latin typeface="Cairo"/>
                <a:cs typeface="Cairo"/>
              </a:rPr>
              <a:t>فائض الإنتاج، التوسع، الحروب، التحرر</a:t>
            </a:r>
          </a:p>
        </p:txBody>
      </p:sp>
      <p:cxnSp>
        <p:nvCxnSpPr>
          <p:cNvPr id="23" name="Connector 22"/>
          <p:cNvCxnSpPr/>
          <p:nvPr/>
        </p:nvCxnSpPr>
        <p:spPr>
          <a:xfrm flipH="1">
            <a:off x="3154680" y="2857500"/>
            <a:ext cx="594359" cy="0"/>
          </a:xfrm>
          <a:prstGeom prst="line">
            <a:avLst/>
          </a:prstGeom>
          <a:ln w="31750">
            <a:solidFill>
              <a:srgbClr val="4A4F8C"/>
            </a:solidFill>
          </a:ln>
        </p:spPr>
        <p:style>
          <a:lnRef idx="2">
            <a:schemeClr val="accent1"/>
          </a:lnRef>
          <a:fillRef idx="0">
            <a:schemeClr val="accent1"/>
          </a:fillRef>
          <a:effectRef idx="1">
            <a:schemeClr val="accent1"/>
          </a:effectRef>
          <a:fontRef idx="minor">
            <a:schemeClr val="tx1"/>
          </a:fontRef>
        </p:style>
      </p:cxnSp>
      <p:sp>
        <p:nvSpPr>
          <p:cNvPr id="24" name="Rounded Rectangle 23"/>
          <p:cNvSpPr/>
          <p:nvPr/>
        </p:nvSpPr>
        <p:spPr>
          <a:xfrm>
            <a:off x="411480" y="2316480"/>
            <a:ext cx="2743200" cy="1082040"/>
          </a:xfrm>
          <a:prstGeom prst="roundRect">
            <a:avLst>
              <a:gd name="adj" fmla="val 12000"/>
            </a:avLst>
          </a:prstGeom>
          <a:solidFill>
            <a:srgbClr val="FFFFFF"/>
          </a:solidFill>
          <a:ln w="15875">
            <a:solidFill>
              <a:srgbClr val="4A4F8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Rounded Rectangle 24"/>
          <p:cNvSpPr/>
          <p:nvPr/>
        </p:nvSpPr>
        <p:spPr>
          <a:xfrm>
            <a:off x="411480" y="2316480"/>
            <a:ext cx="2743200" cy="411480"/>
          </a:xfrm>
          <a:prstGeom prst="roundRect">
            <a:avLst>
              <a:gd name="adj" fmla="val 25000"/>
            </a:avLst>
          </a:prstGeom>
          <a:solidFill>
            <a:srgbClr val="4A4F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457200" y="2316480"/>
            <a:ext cx="2651760" cy="411480"/>
          </a:xfrm>
          <a:prstGeom prst="rect">
            <a:avLst/>
          </a:prstGeom>
          <a:noFill/>
        </p:spPr>
        <p:txBody>
          <a:bodyPr wrap="square" lIns="45720" rIns="45720" tIns="18288" bIns="18288" anchor="ctr">
            <a:spAutoFit/>
          </a:bodyPr>
          <a:lstStyle/>
          <a:p>
            <a:pPr rtl="1" algn="ctr">
              <a:lnSpc>
                <a:spcPct val="100000"/>
              </a:lnSpc>
            </a:pPr>
            <a:r>
              <a:rPr sz="1700" b="1" lang="ar-MA">
                <a:solidFill>
                  <a:srgbClr val="FFFFFF"/>
                </a:solidFill>
                <a:latin typeface="Cairo"/>
                <a:cs typeface="Cairo"/>
              </a:rPr>
              <a:t>مفاهيم مفتاحية</a:t>
            </a:r>
          </a:p>
        </p:txBody>
      </p:sp>
      <p:sp>
        <p:nvSpPr>
          <p:cNvPr id="27" name="TextBox 26"/>
          <p:cNvSpPr txBox="1"/>
          <p:nvPr/>
        </p:nvSpPr>
        <p:spPr>
          <a:xfrm>
            <a:off x="502920" y="2746247"/>
            <a:ext cx="2560320" cy="624840"/>
          </a:xfrm>
          <a:prstGeom prst="rect">
            <a:avLst/>
          </a:prstGeom>
          <a:noFill/>
        </p:spPr>
        <p:txBody>
          <a:bodyPr wrap="square" lIns="45720" rIns="45720" tIns="18288" bIns="18288" anchor="ctr">
            <a:spAutoFit/>
          </a:bodyPr>
          <a:lstStyle/>
          <a:p>
            <a:pPr rtl="1" algn="ctr">
              <a:lnSpc>
                <a:spcPct val="100000"/>
              </a:lnSpc>
            </a:pPr>
            <a:r>
              <a:rPr sz="1600" b="0" lang="ar-MA">
                <a:solidFill>
                  <a:srgbClr val="26303D"/>
                </a:solidFill>
                <a:latin typeface="Cairo"/>
                <a:cs typeface="Cairo"/>
              </a:rPr>
              <a:t>الرأسمالية، الإمبريالية، الحماية، الثنائية القطبية</a:t>
            </a:r>
          </a:p>
        </p:txBody>
      </p:sp>
      <p:cxnSp>
        <p:nvCxnSpPr>
          <p:cNvPr id="28" name="Connector 27"/>
          <p:cNvCxnSpPr/>
          <p:nvPr/>
        </p:nvCxnSpPr>
        <p:spPr>
          <a:xfrm flipH="1">
            <a:off x="3154680" y="2857500"/>
            <a:ext cx="594359" cy="1219199"/>
          </a:xfrm>
          <a:prstGeom prst="line">
            <a:avLst/>
          </a:prstGeom>
          <a:ln w="31750">
            <a:solidFill>
              <a:srgbClr val="0B2242"/>
            </a:solidFill>
          </a:ln>
        </p:spPr>
        <p:style>
          <a:lnRef idx="2">
            <a:schemeClr val="accent1"/>
          </a:lnRef>
          <a:fillRef idx="0">
            <a:schemeClr val="accent1"/>
          </a:fillRef>
          <a:effectRef idx="1">
            <a:schemeClr val="accent1"/>
          </a:effectRef>
          <a:fontRef idx="minor">
            <a:schemeClr val="tx1"/>
          </a:fontRef>
        </p:style>
      </p:cxnSp>
      <p:sp>
        <p:nvSpPr>
          <p:cNvPr id="29" name="Rounded Rectangle 28"/>
          <p:cNvSpPr/>
          <p:nvPr/>
        </p:nvSpPr>
        <p:spPr>
          <a:xfrm>
            <a:off x="411480" y="3535679"/>
            <a:ext cx="2743200" cy="1082040"/>
          </a:xfrm>
          <a:prstGeom prst="roundRect">
            <a:avLst>
              <a:gd name="adj" fmla="val 12000"/>
            </a:avLst>
          </a:prstGeom>
          <a:solidFill>
            <a:srgbClr val="FFFFFF"/>
          </a:solidFill>
          <a:ln w="15875">
            <a:solidFill>
              <a:srgbClr val="0B224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Rounded Rectangle 29"/>
          <p:cNvSpPr/>
          <p:nvPr/>
        </p:nvSpPr>
        <p:spPr>
          <a:xfrm>
            <a:off x="411480" y="3535679"/>
            <a:ext cx="2743200" cy="411480"/>
          </a:xfrm>
          <a:prstGeom prst="roundRect">
            <a:avLst>
              <a:gd name="adj" fmla="val 25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TextBox 30"/>
          <p:cNvSpPr txBox="1"/>
          <p:nvPr/>
        </p:nvSpPr>
        <p:spPr>
          <a:xfrm>
            <a:off x="457200" y="3535679"/>
            <a:ext cx="2651760" cy="411480"/>
          </a:xfrm>
          <a:prstGeom prst="rect">
            <a:avLst/>
          </a:prstGeom>
          <a:noFill/>
        </p:spPr>
        <p:txBody>
          <a:bodyPr wrap="square" lIns="45720" rIns="45720" tIns="18288" bIns="18288" anchor="ctr">
            <a:spAutoFit/>
          </a:bodyPr>
          <a:lstStyle/>
          <a:p>
            <a:pPr rtl="1" algn="ctr">
              <a:lnSpc>
                <a:spcPct val="100000"/>
              </a:lnSpc>
            </a:pPr>
            <a:r>
              <a:rPr sz="1700" b="1" lang="ar-MA">
                <a:solidFill>
                  <a:srgbClr val="FFFFFF"/>
                </a:solidFill>
                <a:latin typeface="Cairo"/>
                <a:cs typeface="Cairo"/>
              </a:rPr>
              <a:t>المغرب</a:t>
            </a:r>
          </a:p>
        </p:txBody>
      </p:sp>
      <p:sp>
        <p:nvSpPr>
          <p:cNvPr id="32" name="TextBox 31"/>
          <p:cNvSpPr txBox="1"/>
          <p:nvPr/>
        </p:nvSpPr>
        <p:spPr>
          <a:xfrm>
            <a:off x="502920" y="3965447"/>
            <a:ext cx="2560320" cy="624840"/>
          </a:xfrm>
          <a:prstGeom prst="rect">
            <a:avLst/>
          </a:prstGeom>
          <a:noFill/>
        </p:spPr>
        <p:txBody>
          <a:bodyPr wrap="square" lIns="45720" rIns="45720" tIns="18288" bIns="18288" anchor="ctr">
            <a:spAutoFit/>
          </a:bodyPr>
          <a:lstStyle/>
          <a:p>
            <a:pPr rtl="1" algn="ctr">
              <a:lnSpc>
                <a:spcPct val="100000"/>
              </a:lnSpc>
            </a:pPr>
            <a:r>
              <a:rPr sz="1600" b="0" lang="ar-MA">
                <a:solidFill>
                  <a:srgbClr val="26303D"/>
                </a:solidFill>
                <a:latin typeface="Cairo"/>
                <a:cs typeface="Cairo"/>
              </a:rPr>
              <a:t>الحماية 1912، المقاومة، الاستقلال 1956</a:t>
            </a:r>
          </a:p>
        </p:txBody>
      </p:sp>
      <p:sp>
        <p:nvSpPr>
          <p:cNvPr id="33" name="Oval 32"/>
          <p:cNvSpPr/>
          <p:nvPr/>
        </p:nvSpPr>
        <p:spPr>
          <a:xfrm>
            <a:off x="3749039" y="2034540"/>
            <a:ext cx="1645920" cy="1645920"/>
          </a:xfrm>
          <a:prstGeom prst="ellipse">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4" name="TextBox 33"/>
          <p:cNvSpPr txBox="1"/>
          <p:nvPr/>
        </p:nvSpPr>
        <p:spPr>
          <a:xfrm>
            <a:off x="3794760" y="2263140"/>
            <a:ext cx="1554480" cy="1188720"/>
          </a:xfrm>
          <a:prstGeom prst="rect">
            <a:avLst/>
          </a:prstGeom>
          <a:noFill/>
        </p:spPr>
        <p:txBody>
          <a:bodyPr wrap="square" lIns="45720" rIns="45720" tIns="18288" bIns="18288" anchor="ctr">
            <a:spAutoFit/>
          </a:bodyPr>
          <a:lstStyle/>
          <a:p>
            <a:pPr rtl="1" algn="ctr">
              <a:lnSpc>
                <a:spcPct val="95000"/>
              </a:lnSpc>
            </a:pPr>
            <a:r>
              <a:rPr sz="1800" b="1" lang="ar-MA">
                <a:solidFill>
                  <a:srgbClr val="FFFFFF"/>
                </a:solidFill>
                <a:latin typeface="Cairo"/>
                <a:cs typeface="Cairo"/>
              </a:rPr>
              <a:t>التحولات الكبرى ق19 و20م</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خاتمة</a:t>
            </a:r>
          </a:p>
        </p:txBody>
      </p:sp>
      <p:sp>
        <p:nvSpPr>
          <p:cNvPr id="3" name="Rounded Rectangle 2"/>
          <p:cNvSpPr/>
          <p:nvPr/>
        </p:nvSpPr>
        <p:spPr>
          <a:xfrm>
            <a:off x="777240" y="1325880"/>
            <a:ext cx="7589520" cy="3063239"/>
          </a:xfrm>
          <a:prstGeom prst="roundRect">
            <a:avLst>
              <a:gd name="adj" fmla="val 6000"/>
            </a:avLst>
          </a:prstGeom>
          <a:solidFill>
            <a:srgbClr val="FFFFFF"/>
          </a:solidFill>
          <a:ln w="15875">
            <a:solidFill>
              <a:srgbClr val="C9A24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7680960" y="1143000"/>
            <a:ext cx="731520" cy="822960"/>
          </a:xfrm>
          <a:prstGeom prst="rect">
            <a:avLst/>
          </a:prstGeom>
          <a:noFill/>
        </p:spPr>
        <p:txBody>
          <a:bodyPr wrap="square" lIns="45720" rIns="45720" tIns="18288" bIns="18288" anchor="t">
            <a:spAutoFit/>
          </a:bodyPr>
          <a:lstStyle/>
          <a:p>
            <a:pPr rtl="1" algn="r">
              <a:lnSpc>
                <a:spcPct val="100000"/>
              </a:lnSpc>
            </a:pPr>
            <a:r>
              <a:rPr sz="6600" b="1" lang="ar-MA">
                <a:solidFill>
                  <a:srgbClr val="C9A24A"/>
                </a:solidFill>
                <a:latin typeface="Cairo"/>
                <a:cs typeface="Cairo"/>
              </a:rPr>
              <a:t>”</a:t>
            </a:r>
          </a:p>
        </p:txBody>
      </p:sp>
      <p:sp>
        <p:nvSpPr>
          <p:cNvPr id="5" name="TextBox 4"/>
          <p:cNvSpPr txBox="1"/>
          <p:nvPr/>
        </p:nvSpPr>
        <p:spPr>
          <a:xfrm>
            <a:off x="1234440" y="1554480"/>
            <a:ext cx="6675120" cy="2606039"/>
          </a:xfrm>
          <a:prstGeom prst="rect">
            <a:avLst/>
          </a:prstGeom>
          <a:noFill/>
        </p:spPr>
        <p:txBody>
          <a:bodyPr wrap="square" lIns="45720" rIns="45720" tIns="18288" bIns="18288" anchor="ctr">
            <a:spAutoFit/>
          </a:bodyPr>
          <a:lstStyle/>
          <a:p>
            <a:pPr rtl="1" algn="ctr">
              <a:lnSpc>
                <a:spcPct val="110000"/>
              </a:lnSpc>
            </a:pPr>
            <a:r>
              <a:rPr sz="3800" b="1" lang="ar-MA">
                <a:solidFill>
                  <a:srgbClr val="0B2242"/>
                </a:solidFill>
                <a:latin typeface="Cairo"/>
                <a:cs typeface="Cairo"/>
              </a:rPr>
              <a:t>دروس المقرر تفاصيلُ هذه اللوحة الكبرى</a:t>
            </a:r>
          </a:p>
          <a:p>
            <a:pPr rtl="1" algn="ctr">
              <a:lnSpc>
                <a:spcPct val="110000"/>
              </a:lnSpc>
            </a:pPr>
            <a:r>
              <a:rPr sz="1200" b="0" lang="ar-MA">
                <a:solidFill>
                  <a:srgbClr val="26303D"/>
                </a:solidFill>
                <a:latin typeface="Cairo"/>
                <a:cs typeface="Cairo"/>
              </a:rPr>
              <a:t> </a:t>
            </a:r>
          </a:p>
          <a:p>
            <a:pPr rtl="1" algn="ctr">
              <a:lnSpc>
                <a:spcPct val="110000"/>
              </a:lnSpc>
            </a:pPr>
            <a:r>
              <a:rPr sz="2300" b="0" lang="ar-MA">
                <a:solidFill>
                  <a:srgbClr val="5B6675"/>
                </a:solidFill>
                <a:latin typeface="Cairo"/>
                <a:cs typeface="Cairo"/>
              </a:rPr>
              <a:t>تحولات اقتصادية ← هيمنة استعمارية ← إصلاح ومقاومة وتحرر، ومنها نضال المغرب والمشرق العربي</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الخلاصة المنهجية</a:t>
            </a:r>
          </a:p>
        </p:txBody>
      </p:sp>
      <p:sp>
        <p:nvSpPr>
          <p:cNvPr id="3" name="Rounded Rectangle 2"/>
          <p:cNvSpPr/>
          <p:nvPr/>
        </p:nvSpPr>
        <p:spPr>
          <a:xfrm>
            <a:off x="1732026" y="1042415"/>
            <a:ext cx="5679947" cy="3218687"/>
          </a:xfrm>
          <a:prstGeom prst="roundRect">
            <a:avLst>
              <a:gd name="adj" fmla="val 3000"/>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taqdim-11.jpg"/>
          <p:cNvPicPr>
            <a:picLocks noChangeAspect="1"/>
          </p:cNvPicPr>
          <p:nvPr/>
        </p:nvPicPr>
        <p:blipFill>
          <a:blip r:embed="rId2"/>
          <a:stretch>
            <a:fillRect/>
          </a:stretch>
        </p:blipFill>
        <p:spPr>
          <a:xfrm>
            <a:off x="1786890" y="1097280"/>
            <a:ext cx="5570219" cy="3108959"/>
          </a:xfrm>
          <a:prstGeom prst="rect">
            <a:avLst/>
          </a:prstGeom>
        </p:spPr>
      </p:pic>
      <p:sp>
        <p:nvSpPr>
          <p:cNvPr id="5" name="TextBox 4"/>
          <p:cNvSpPr txBox="1"/>
          <p:nvPr/>
        </p:nvSpPr>
        <p:spPr>
          <a:xfrm>
            <a:off x="411480" y="4297679"/>
            <a:ext cx="8321040" cy="365760"/>
          </a:xfrm>
          <a:prstGeom prst="rect">
            <a:avLst/>
          </a:prstGeom>
          <a:noFill/>
        </p:spPr>
        <p:txBody>
          <a:bodyPr wrap="square" lIns="45720" rIns="45720" tIns="18288" bIns="18288" anchor="ctr">
            <a:spAutoFit/>
          </a:bodyPr>
          <a:lstStyle/>
          <a:p>
            <a:pPr rtl="1" algn="ctr">
              <a:lnSpc>
                <a:spcPct val="100000"/>
              </a:lnSpc>
            </a:pPr>
            <a:r>
              <a:rPr sz="1600" b="0" lang="ar-MA">
                <a:solidFill>
                  <a:srgbClr val="5B6675"/>
                </a:solidFill>
                <a:latin typeface="Cairo"/>
                <a:cs typeface="Cairo"/>
              </a:rPr>
              <a:t>من بطاقات الأستاذ المصوّرة</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1" lang="ar-MA">
                <a:solidFill>
                  <a:srgbClr val="0B2242"/>
                </a:solidFill>
                <a:latin typeface="Cairo"/>
                <a:cs typeface="Cairo"/>
              </a:rPr>
              <a:t>خاتمة:</a:t>
            </a:r>
          </a:p>
          <a:p>
            <a:pPr rtl="1" algn="r">
              <a:buNone/>
              <a:spcAft>
                <a:spcPts val="600"/>
              </a:spcAft>
            </a:pPr>
            <a:r>
              <a:rPr sz="2600" b="0" lang="ar-MA">
                <a:latin typeface="Cairo"/>
                <a:cs typeface="Cairo"/>
              </a:rPr>
              <a:t>عرف العالم الرأسمالي خلال القرنين 19 و20م سلسلة من التحولات المتداخلة بدأت بالثورة الصناعية ونمو الرأسمالية، ثم انتقلت إلى التوسع الإمبريالي والتنافس الدولي والحربين العالميتين والأزمة الاقتصادية.</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وقد أعادت هذه التحولات تشكيل موازين القوى، وفرضت الهيمنة الاستعمارية على مناطق واسعة، لكنها أثارت في المقابل حركات الإصلاح والمقاومة والتحرر، ومنها نضال المغرب والمشرق العربي من أجل الاستقلال وبناء الدولة الوطنية.</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2"/>
          </p:nvPr>
        </p:nvSpPr>
        <p:spPr/>
        <p:txBody>
          <a:bodyPr wrap="square"/>
          <a:lstStyle/>
          <a:p>
            <a:pPr rtl="1" algn="r">
              <a:buNone/>
              <a:spcAft>
                <a:spcPts val="600"/>
              </a:spcAft>
            </a:pPr>
            <a:r>
              <a:rPr sz="4000" b="0" lang="ar-MA">
                <a:latin typeface="Cairo"/>
                <a:cs typeface="Cairo"/>
              </a:rPr>
              <a:t>شكراً لانتباهكم</a:t>
            </a:r>
          </a:p>
        </p:txBody>
      </p:sp>
    </p:spTree>
  </p:cSld>
  <p:clrMapOvr>
    <a:masterClrMapping/>
  </p:clrMapOvr>
</p:sld>
</file>

<file path=ppt/theme/theme1.xml><?xml version="1.0" encoding="utf-8"?>
<a:theme xmlns:a="http://schemas.openxmlformats.org/drawingml/2006/main" name="Bouamoud Navy Gold">
  <a:themeElements>
    <a:clrScheme name="Bouamoud Navy Gold">
      <a:dk1>
        <a:srgbClr val="1B1B1B"/>
      </a:dk1>
      <a:lt1>
        <a:srgbClr val="FFFFFF"/>
      </a:lt1>
      <a:dk2>
        <a:srgbClr val="0B2242"/>
      </a:dk2>
      <a:lt2>
        <a:srgbClr val="F7F3EA"/>
      </a:lt2>
      <a:accent1>
        <a:srgbClr val="C9A24A"/>
      </a:accent1>
      <a:accent2>
        <a:srgbClr val="0B2242"/>
      </a:accent2>
      <a:accent3>
        <a:srgbClr val="1A6FA8"/>
      </a:accent3>
      <a:accent4>
        <a:srgbClr val="E8720C"/>
      </a:accent4>
      <a:accent5>
        <a:srgbClr val="8A6D2B"/>
      </a:accent5>
      <a:accent6>
        <a:srgbClr val="5B6B82"/>
      </a:accent6>
      <a:hlink>
        <a:srgbClr val="1A6FA8"/>
      </a:hlink>
      <a:folHlink>
        <a:srgbClr val="8A6D2B"/>
      </a:folHlink>
    </a:clrScheme>
    <a:fontScheme name="Bouamoud Navy Gold">
      <a:majorFont>
        <a:latin typeface="Cairo"/>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iro"/>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قالب دروس الاجتماعيات</dc:title>
  <dc:subject>PptxGenJS Presentation</dc:subject>
  <dc:creator>أحمد بوعمود</dc:creator>
  <cp:lastModifiedBy>أحمد بوعمود</cp:lastModifiedBy>
  <cp:revision>1</cp:revision>
  <dcterms:created xsi:type="dcterms:W3CDTF">2026-10-16T14:35:24Z</dcterms:created>
  <dcterms:modified xsi:type="dcterms:W3CDTF">2026-10-16T14:35:24Z</dcterms:modified>
</cp:coreProperties>
</file>